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</p:sldIdLst>
  <p:sldSz cy="5143500" cx="9144000"/>
  <p:notesSz cx="6858000" cy="9313850"/>
  <p:embeddedFontLst>
    <p:embeddedFont>
      <p:font typeface="Arial Black"/>
      <p:regular r:id="rId4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45" roundtripDataSignature="AMtx7mir+AQB3NqNxad0LsaOCqUdAdsun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E8B52C36-EB7D-465D-89B3-6591C44E38CC}">
  <a:tblStyle styleId="{E8B52C36-EB7D-465D-89B3-6591C44E38C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20" Type="http://schemas.openxmlformats.org/officeDocument/2006/relationships/slide" Target="slides/slide1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22" Type="http://schemas.openxmlformats.org/officeDocument/2006/relationships/slide" Target="slides/slide16.xml"/><Relationship Id="rId44" Type="http://schemas.openxmlformats.org/officeDocument/2006/relationships/font" Target="fonts/ArialBlack-regular.fntdata"/><Relationship Id="rId21" Type="http://schemas.openxmlformats.org/officeDocument/2006/relationships/slide" Target="slides/slide15.xml"/><Relationship Id="rId43" Type="http://schemas.openxmlformats.org/officeDocument/2006/relationships/slide" Target="slides/slide37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45" Type="http://customschemas.google.com/relationships/presentationmetadata" Target="meta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slide" Target="slides/slide31.xml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39" Type="http://schemas.openxmlformats.org/officeDocument/2006/relationships/slide" Target="slides/slide33.xml"/><Relationship Id="rId16" Type="http://schemas.openxmlformats.org/officeDocument/2006/relationships/slide" Target="slides/slide10.xml"/><Relationship Id="rId38" Type="http://schemas.openxmlformats.org/officeDocument/2006/relationships/slide" Target="slides/slide32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65693"/>
          </a:xfrm>
          <a:prstGeom prst="rect">
            <a:avLst/>
          </a:prstGeom>
          <a:noFill/>
          <a:ln>
            <a:noFill/>
          </a:ln>
        </p:spPr>
        <p:txBody>
          <a:bodyPr anchorCtr="0" anchor="t" bIns="45650" lIns="91325" spcFirstLastPara="1" rIns="91325" wrap="square" tIns="456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65693"/>
          </a:xfrm>
          <a:prstGeom prst="rect">
            <a:avLst/>
          </a:prstGeom>
          <a:noFill/>
          <a:ln>
            <a:noFill/>
          </a:ln>
        </p:spPr>
        <p:txBody>
          <a:bodyPr anchorCtr="0" anchor="t" bIns="45650" lIns="91325" spcFirstLastPara="1" rIns="91325" wrap="square" tIns="4565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27025" y="700088"/>
            <a:ext cx="6203950" cy="349091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24085"/>
            <a:ext cx="5486400" cy="4191238"/>
          </a:xfrm>
          <a:prstGeom prst="rect">
            <a:avLst/>
          </a:prstGeom>
          <a:noFill/>
          <a:ln>
            <a:noFill/>
          </a:ln>
        </p:spPr>
        <p:txBody>
          <a:bodyPr anchorCtr="0" anchor="t" bIns="45650" lIns="91325" spcFirstLastPara="1" rIns="91325" wrap="square" tIns="4565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846554"/>
            <a:ext cx="2971800" cy="465693"/>
          </a:xfrm>
          <a:prstGeom prst="rect">
            <a:avLst/>
          </a:prstGeom>
          <a:noFill/>
          <a:ln>
            <a:noFill/>
          </a:ln>
        </p:spPr>
        <p:txBody>
          <a:bodyPr anchorCtr="0" anchor="b" bIns="45650" lIns="91325" spcFirstLastPara="1" rIns="91325" wrap="square" tIns="456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846554"/>
            <a:ext cx="2971800" cy="465693"/>
          </a:xfrm>
          <a:prstGeom prst="rect">
            <a:avLst/>
          </a:prstGeom>
          <a:noFill/>
          <a:ln>
            <a:noFill/>
          </a:ln>
        </p:spPr>
        <p:txBody>
          <a:bodyPr anchorCtr="0" anchor="b" bIns="45650" lIns="91325" spcFirstLastPara="1" rIns="91325" wrap="square" tIns="4565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:notes"/>
          <p:cNvSpPr/>
          <p:nvPr>
            <p:ph idx="2" type="sldImg"/>
          </p:nvPr>
        </p:nvSpPr>
        <p:spPr>
          <a:xfrm>
            <a:off x="327025" y="700088"/>
            <a:ext cx="6203950" cy="349091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53" name="Google Shape;53;p1:notes"/>
          <p:cNvSpPr txBox="1"/>
          <p:nvPr>
            <p:ph idx="1" type="body"/>
          </p:nvPr>
        </p:nvSpPr>
        <p:spPr>
          <a:xfrm>
            <a:off x="685800" y="4424085"/>
            <a:ext cx="5486400" cy="4191238"/>
          </a:xfrm>
          <a:prstGeom prst="rect">
            <a:avLst/>
          </a:prstGeom>
          <a:noFill/>
          <a:ln>
            <a:noFill/>
          </a:ln>
        </p:spPr>
        <p:txBody>
          <a:bodyPr anchorCtr="0" anchor="t" bIns="45650" lIns="91325" spcFirstLastPara="1" rIns="91325" wrap="square" tIns="456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4" name="Google Shape;54;p1:notes"/>
          <p:cNvSpPr txBox="1"/>
          <p:nvPr>
            <p:ph idx="12" type="sldNum"/>
          </p:nvPr>
        </p:nvSpPr>
        <p:spPr>
          <a:xfrm>
            <a:off x="3884613" y="8846554"/>
            <a:ext cx="2971800" cy="465693"/>
          </a:xfrm>
          <a:prstGeom prst="rect">
            <a:avLst/>
          </a:prstGeom>
          <a:noFill/>
          <a:ln>
            <a:noFill/>
          </a:ln>
        </p:spPr>
        <p:txBody>
          <a:bodyPr anchorCtr="0" anchor="b" bIns="45650" lIns="91325" spcFirstLastPara="1" rIns="91325" wrap="square" tIns="4565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30e3d087d1_0_334:notes"/>
          <p:cNvSpPr/>
          <p:nvPr>
            <p:ph idx="2" type="sldImg"/>
          </p:nvPr>
        </p:nvSpPr>
        <p:spPr>
          <a:xfrm>
            <a:off x="381300" y="698539"/>
            <a:ext cx="6096000" cy="3492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230e3d087d1_0_334:notes"/>
          <p:cNvSpPr txBox="1"/>
          <p:nvPr>
            <p:ph idx="1" type="body"/>
          </p:nvPr>
        </p:nvSpPr>
        <p:spPr>
          <a:xfrm>
            <a:off x="685800" y="4424079"/>
            <a:ext cx="5486400" cy="4191300"/>
          </a:xfrm>
          <a:prstGeom prst="rect">
            <a:avLst/>
          </a:prstGeom>
        </p:spPr>
        <p:txBody>
          <a:bodyPr anchorCtr="0" anchor="t" bIns="45650" lIns="91325" spcFirstLastPara="1" rIns="91325" wrap="square" tIns="4565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230e3d087d1_0_340:notes"/>
          <p:cNvSpPr/>
          <p:nvPr>
            <p:ph idx="2" type="sldImg"/>
          </p:nvPr>
        </p:nvSpPr>
        <p:spPr>
          <a:xfrm>
            <a:off x="381300" y="698539"/>
            <a:ext cx="6096000" cy="3492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230e3d087d1_0_340:notes"/>
          <p:cNvSpPr txBox="1"/>
          <p:nvPr>
            <p:ph idx="1" type="body"/>
          </p:nvPr>
        </p:nvSpPr>
        <p:spPr>
          <a:xfrm>
            <a:off x="685800" y="4424079"/>
            <a:ext cx="5486400" cy="4191300"/>
          </a:xfrm>
          <a:prstGeom prst="rect">
            <a:avLst/>
          </a:prstGeom>
        </p:spPr>
        <p:txBody>
          <a:bodyPr anchorCtr="0" anchor="t" bIns="45650" lIns="91325" spcFirstLastPara="1" rIns="91325" wrap="square" tIns="4565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30e3d087d1_0_346:notes"/>
          <p:cNvSpPr/>
          <p:nvPr>
            <p:ph idx="2" type="sldImg"/>
          </p:nvPr>
        </p:nvSpPr>
        <p:spPr>
          <a:xfrm>
            <a:off x="381300" y="698539"/>
            <a:ext cx="6096000" cy="3492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230e3d087d1_0_346:notes"/>
          <p:cNvSpPr txBox="1"/>
          <p:nvPr>
            <p:ph idx="1" type="body"/>
          </p:nvPr>
        </p:nvSpPr>
        <p:spPr>
          <a:xfrm>
            <a:off x="685800" y="4424079"/>
            <a:ext cx="5486400" cy="4191300"/>
          </a:xfrm>
          <a:prstGeom prst="rect">
            <a:avLst/>
          </a:prstGeom>
        </p:spPr>
        <p:txBody>
          <a:bodyPr anchorCtr="0" anchor="t" bIns="45650" lIns="91325" spcFirstLastPara="1" rIns="91325" wrap="square" tIns="4565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Downtown, UT, upper west campus, Bouldin Creek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30e3d087d1_0_352:notes"/>
          <p:cNvSpPr/>
          <p:nvPr>
            <p:ph idx="2" type="sldImg"/>
          </p:nvPr>
        </p:nvSpPr>
        <p:spPr>
          <a:xfrm>
            <a:off x="381300" y="698539"/>
            <a:ext cx="6096000" cy="3492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230e3d087d1_0_352:notes"/>
          <p:cNvSpPr txBox="1"/>
          <p:nvPr>
            <p:ph idx="1" type="body"/>
          </p:nvPr>
        </p:nvSpPr>
        <p:spPr>
          <a:xfrm>
            <a:off x="685800" y="4424079"/>
            <a:ext cx="5486400" cy="4191300"/>
          </a:xfrm>
          <a:prstGeom prst="rect">
            <a:avLst/>
          </a:prstGeom>
        </p:spPr>
        <p:txBody>
          <a:bodyPr anchorCtr="0" anchor="t" bIns="45650" lIns="91325" spcFirstLastPara="1" rIns="91325" wrap="square" tIns="4565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30e3d087d1_0_358:notes"/>
          <p:cNvSpPr/>
          <p:nvPr>
            <p:ph idx="2" type="sldImg"/>
          </p:nvPr>
        </p:nvSpPr>
        <p:spPr>
          <a:xfrm>
            <a:off x="381300" y="698539"/>
            <a:ext cx="6096000" cy="3492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230e3d087d1_0_358:notes"/>
          <p:cNvSpPr txBox="1"/>
          <p:nvPr>
            <p:ph idx="1" type="body"/>
          </p:nvPr>
        </p:nvSpPr>
        <p:spPr>
          <a:xfrm>
            <a:off x="685800" y="4424079"/>
            <a:ext cx="5486400" cy="4191300"/>
          </a:xfrm>
          <a:prstGeom prst="rect">
            <a:avLst/>
          </a:prstGeom>
        </p:spPr>
        <p:txBody>
          <a:bodyPr anchorCtr="0" anchor="t" bIns="45650" lIns="91325" spcFirstLastPara="1" rIns="91325" wrap="square" tIns="4565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30e3d087d1_0_364:notes"/>
          <p:cNvSpPr/>
          <p:nvPr>
            <p:ph idx="2" type="sldImg"/>
          </p:nvPr>
        </p:nvSpPr>
        <p:spPr>
          <a:xfrm>
            <a:off x="381300" y="698539"/>
            <a:ext cx="6096000" cy="3492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230e3d087d1_0_364:notes"/>
          <p:cNvSpPr txBox="1"/>
          <p:nvPr>
            <p:ph idx="1" type="body"/>
          </p:nvPr>
        </p:nvSpPr>
        <p:spPr>
          <a:xfrm>
            <a:off x="685800" y="4424079"/>
            <a:ext cx="5486400" cy="4191300"/>
          </a:xfrm>
          <a:prstGeom prst="rect">
            <a:avLst/>
          </a:prstGeom>
        </p:spPr>
        <p:txBody>
          <a:bodyPr anchorCtr="0" anchor="t" bIns="45650" lIns="91325" spcFirstLastPara="1" rIns="91325" wrap="square" tIns="4565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In mid-march of 2019, there is a peak that coincides with Austin's SXSW conference. The regularly spaced spikes in the data appear to fall on weekends.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30e3d087d1_0_370:notes"/>
          <p:cNvSpPr/>
          <p:nvPr>
            <p:ph idx="2" type="sldImg"/>
          </p:nvPr>
        </p:nvSpPr>
        <p:spPr>
          <a:xfrm>
            <a:off x="381300" y="698539"/>
            <a:ext cx="6096000" cy="3492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230e3d087d1_0_370:notes"/>
          <p:cNvSpPr txBox="1"/>
          <p:nvPr>
            <p:ph idx="1" type="body"/>
          </p:nvPr>
        </p:nvSpPr>
        <p:spPr>
          <a:xfrm>
            <a:off x="685800" y="4424079"/>
            <a:ext cx="5486400" cy="4191300"/>
          </a:xfrm>
          <a:prstGeom prst="rect">
            <a:avLst/>
          </a:prstGeom>
        </p:spPr>
        <p:txBody>
          <a:bodyPr anchorCtr="0" anchor="t" bIns="45650" lIns="91325" spcFirstLastPara="1" rIns="91325" wrap="square" tIns="4565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230e3d087d1_0_591:notes"/>
          <p:cNvSpPr/>
          <p:nvPr>
            <p:ph idx="2" type="sldImg"/>
          </p:nvPr>
        </p:nvSpPr>
        <p:spPr>
          <a:xfrm>
            <a:off x="381300" y="698539"/>
            <a:ext cx="6096000" cy="3492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230e3d087d1_0_591:notes"/>
          <p:cNvSpPr txBox="1"/>
          <p:nvPr>
            <p:ph idx="1" type="body"/>
          </p:nvPr>
        </p:nvSpPr>
        <p:spPr>
          <a:xfrm>
            <a:off x="685800" y="4424079"/>
            <a:ext cx="5486400" cy="4191300"/>
          </a:xfrm>
          <a:prstGeom prst="rect">
            <a:avLst/>
          </a:prstGeom>
        </p:spPr>
        <p:txBody>
          <a:bodyPr anchorCtr="0" anchor="t" bIns="45650" lIns="91325" spcFirstLastPara="1" rIns="91325" wrap="square" tIns="4565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30e3d087d1_0_599:notes"/>
          <p:cNvSpPr/>
          <p:nvPr>
            <p:ph idx="2" type="sldImg"/>
          </p:nvPr>
        </p:nvSpPr>
        <p:spPr>
          <a:xfrm>
            <a:off x="381300" y="698539"/>
            <a:ext cx="6096000" cy="3492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230e3d087d1_0_599:notes"/>
          <p:cNvSpPr txBox="1"/>
          <p:nvPr>
            <p:ph idx="1" type="body"/>
          </p:nvPr>
        </p:nvSpPr>
        <p:spPr>
          <a:xfrm>
            <a:off x="685800" y="4424079"/>
            <a:ext cx="5486400" cy="4191300"/>
          </a:xfrm>
          <a:prstGeom prst="rect">
            <a:avLst/>
          </a:prstGeom>
        </p:spPr>
        <p:txBody>
          <a:bodyPr anchorCtr="0" anchor="t" bIns="45650" lIns="91325" spcFirstLastPara="1" rIns="91325" wrap="square" tIns="4565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30e3d087d1_0_575:notes"/>
          <p:cNvSpPr/>
          <p:nvPr>
            <p:ph idx="2" type="sldImg"/>
          </p:nvPr>
        </p:nvSpPr>
        <p:spPr>
          <a:xfrm>
            <a:off x="381300" y="698539"/>
            <a:ext cx="6096000" cy="3492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230e3d087d1_0_575:notes"/>
          <p:cNvSpPr txBox="1"/>
          <p:nvPr>
            <p:ph idx="1" type="body"/>
          </p:nvPr>
        </p:nvSpPr>
        <p:spPr>
          <a:xfrm>
            <a:off x="685800" y="4424079"/>
            <a:ext cx="5486400" cy="4191300"/>
          </a:xfrm>
          <a:prstGeom prst="rect">
            <a:avLst/>
          </a:prstGeom>
        </p:spPr>
        <p:txBody>
          <a:bodyPr anchorCtr="0" anchor="t" bIns="45650" lIns="91325" spcFirstLastPara="1" rIns="91325" wrap="square" tIns="4565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30e3d087d1_0_286:notes"/>
          <p:cNvSpPr/>
          <p:nvPr>
            <p:ph idx="2" type="sldImg"/>
          </p:nvPr>
        </p:nvSpPr>
        <p:spPr>
          <a:xfrm>
            <a:off x="381300" y="698539"/>
            <a:ext cx="6096000" cy="3492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230e3d087d1_0_286:notes"/>
          <p:cNvSpPr txBox="1"/>
          <p:nvPr>
            <p:ph idx="1" type="body"/>
          </p:nvPr>
        </p:nvSpPr>
        <p:spPr>
          <a:xfrm>
            <a:off x="685800" y="4424079"/>
            <a:ext cx="5486400" cy="4191300"/>
          </a:xfrm>
          <a:prstGeom prst="rect">
            <a:avLst/>
          </a:prstGeom>
        </p:spPr>
        <p:txBody>
          <a:bodyPr anchorCtr="0" anchor="t" bIns="45650" lIns="91325" spcFirstLastPara="1" rIns="91325" wrap="square" tIns="4565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19ba26dbbe_4_9:notes"/>
          <p:cNvSpPr/>
          <p:nvPr>
            <p:ph idx="2" type="sldImg"/>
          </p:nvPr>
        </p:nvSpPr>
        <p:spPr>
          <a:xfrm>
            <a:off x="327025" y="700088"/>
            <a:ext cx="6204000" cy="3490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219ba26dbbe_4_9:notes"/>
          <p:cNvSpPr txBox="1"/>
          <p:nvPr>
            <p:ph idx="1" type="body"/>
          </p:nvPr>
        </p:nvSpPr>
        <p:spPr>
          <a:xfrm>
            <a:off x="685800" y="4424085"/>
            <a:ext cx="5486400" cy="4191300"/>
          </a:xfrm>
          <a:prstGeom prst="rect">
            <a:avLst/>
          </a:prstGeom>
        </p:spPr>
        <p:txBody>
          <a:bodyPr anchorCtr="0" anchor="t" bIns="45650" lIns="91325" spcFirstLastPara="1" rIns="91325" wrap="square" tIns="4565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g219ba26dbbe_4_9:notes"/>
          <p:cNvSpPr txBox="1"/>
          <p:nvPr>
            <p:ph idx="12" type="sldNum"/>
          </p:nvPr>
        </p:nvSpPr>
        <p:spPr>
          <a:xfrm>
            <a:off x="3884613" y="8846554"/>
            <a:ext cx="2971800" cy="465600"/>
          </a:xfrm>
          <a:prstGeom prst="rect">
            <a:avLst/>
          </a:prstGeom>
        </p:spPr>
        <p:txBody>
          <a:bodyPr anchorCtr="0" anchor="b" bIns="45650" lIns="91325" spcFirstLastPara="1" rIns="91325" wrap="square" tIns="456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19ba26dbbe_4_17:notes"/>
          <p:cNvSpPr/>
          <p:nvPr>
            <p:ph idx="2" type="sldImg"/>
          </p:nvPr>
        </p:nvSpPr>
        <p:spPr>
          <a:xfrm>
            <a:off x="327025" y="700088"/>
            <a:ext cx="6204000" cy="3490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19ba26dbbe_4_17:notes"/>
          <p:cNvSpPr txBox="1"/>
          <p:nvPr>
            <p:ph idx="1" type="body"/>
          </p:nvPr>
        </p:nvSpPr>
        <p:spPr>
          <a:xfrm>
            <a:off x="685800" y="4424085"/>
            <a:ext cx="5486400" cy="4191300"/>
          </a:xfrm>
          <a:prstGeom prst="rect">
            <a:avLst/>
          </a:prstGeom>
        </p:spPr>
        <p:txBody>
          <a:bodyPr anchorCtr="0" anchor="t" bIns="45650" lIns="91325" spcFirstLastPara="1" rIns="91325" wrap="square" tIns="4565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g219ba26dbbe_4_17:notes"/>
          <p:cNvSpPr txBox="1"/>
          <p:nvPr>
            <p:ph idx="12" type="sldNum"/>
          </p:nvPr>
        </p:nvSpPr>
        <p:spPr>
          <a:xfrm>
            <a:off x="3884613" y="8846554"/>
            <a:ext cx="2971800" cy="465600"/>
          </a:xfrm>
          <a:prstGeom prst="rect">
            <a:avLst/>
          </a:prstGeom>
        </p:spPr>
        <p:txBody>
          <a:bodyPr anchorCtr="0" anchor="b" bIns="45650" lIns="91325" spcFirstLastPara="1" rIns="91325" wrap="square" tIns="456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219ba26dbbe_4_0:notes"/>
          <p:cNvSpPr/>
          <p:nvPr>
            <p:ph idx="2" type="sldImg"/>
          </p:nvPr>
        </p:nvSpPr>
        <p:spPr>
          <a:xfrm>
            <a:off x="327025" y="700088"/>
            <a:ext cx="6204000" cy="3490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219ba26dbbe_4_0:notes"/>
          <p:cNvSpPr txBox="1"/>
          <p:nvPr>
            <p:ph idx="1" type="body"/>
          </p:nvPr>
        </p:nvSpPr>
        <p:spPr>
          <a:xfrm>
            <a:off x="685800" y="4424085"/>
            <a:ext cx="5486400" cy="4191300"/>
          </a:xfrm>
          <a:prstGeom prst="rect">
            <a:avLst/>
          </a:prstGeom>
        </p:spPr>
        <p:txBody>
          <a:bodyPr anchorCtr="0" anchor="t" bIns="45650" lIns="91325" spcFirstLastPara="1" rIns="91325" wrap="square" tIns="4565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g219ba26dbbe_4_0:notes"/>
          <p:cNvSpPr txBox="1"/>
          <p:nvPr>
            <p:ph idx="12" type="sldNum"/>
          </p:nvPr>
        </p:nvSpPr>
        <p:spPr>
          <a:xfrm>
            <a:off x="3884613" y="8846554"/>
            <a:ext cx="2971800" cy="465600"/>
          </a:xfrm>
          <a:prstGeom prst="rect">
            <a:avLst/>
          </a:prstGeom>
        </p:spPr>
        <p:txBody>
          <a:bodyPr anchorCtr="0" anchor="b" bIns="45650" lIns="91325" spcFirstLastPara="1" rIns="91325" wrap="square" tIns="456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219ba26dbbe_4_30:notes"/>
          <p:cNvSpPr/>
          <p:nvPr>
            <p:ph idx="2" type="sldImg"/>
          </p:nvPr>
        </p:nvSpPr>
        <p:spPr>
          <a:xfrm>
            <a:off x="327025" y="700088"/>
            <a:ext cx="6204000" cy="3490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219ba26dbbe_4_30:notes"/>
          <p:cNvSpPr txBox="1"/>
          <p:nvPr>
            <p:ph idx="1" type="body"/>
          </p:nvPr>
        </p:nvSpPr>
        <p:spPr>
          <a:xfrm>
            <a:off x="685800" y="4424085"/>
            <a:ext cx="5486400" cy="4191300"/>
          </a:xfrm>
          <a:prstGeom prst="rect">
            <a:avLst/>
          </a:prstGeom>
        </p:spPr>
        <p:txBody>
          <a:bodyPr anchorCtr="0" anchor="t" bIns="45650" lIns="91325" spcFirstLastPara="1" rIns="91325" wrap="square" tIns="4565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g219ba26dbbe_4_30:notes"/>
          <p:cNvSpPr txBox="1"/>
          <p:nvPr>
            <p:ph idx="12" type="sldNum"/>
          </p:nvPr>
        </p:nvSpPr>
        <p:spPr>
          <a:xfrm>
            <a:off x="3884613" y="8846554"/>
            <a:ext cx="2971800" cy="465600"/>
          </a:xfrm>
          <a:prstGeom prst="rect">
            <a:avLst/>
          </a:prstGeom>
        </p:spPr>
        <p:txBody>
          <a:bodyPr anchorCtr="0" anchor="b" bIns="45650" lIns="91325" spcFirstLastPara="1" rIns="91325" wrap="square" tIns="456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19ba26dbbe_4_57:notes"/>
          <p:cNvSpPr/>
          <p:nvPr>
            <p:ph idx="2" type="sldImg"/>
          </p:nvPr>
        </p:nvSpPr>
        <p:spPr>
          <a:xfrm>
            <a:off x="327025" y="700088"/>
            <a:ext cx="6204000" cy="3490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219ba26dbbe_4_57:notes"/>
          <p:cNvSpPr txBox="1"/>
          <p:nvPr>
            <p:ph idx="1" type="body"/>
          </p:nvPr>
        </p:nvSpPr>
        <p:spPr>
          <a:xfrm>
            <a:off x="685800" y="4424085"/>
            <a:ext cx="5486400" cy="4191300"/>
          </a:xfrm>
          <a:prstGeom prst="rect">
            <a:avLst/>
          </a:prstGeom>
        </p:spPr>
        <p:txBody>
          <a:bodyPr anchorCtr="0" anchor="t" bIns="45650" lIns="91325" spcFirstLastPara="1" rIns="91325" wrap="square" tIns="4565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g219ba26dbbe_4_57:notes"/>
          <p:cNvSpPr txBox="1"/>
          <p:nvPr>
            <p:ph idx="12" type="sldNum"/>
          </p:nvPr>
        </p:nvSpPr>
        <p:spPr>
          <a:xfrm>
            <a:off x="3884613" y="8846554"/>
            <a:ext cx="2971800" cy="465600"/>
          </a:xfrm>
          <a:prstGeom prst="rect">
            <a:avLst/>
          </a:prstGeom>
        </p:spPr>
        <p:txBody>
          <a:bodyPr anchorCtr="0" anchor="b" bIns="45650" lIns="91325" spcFirstLastPara="1" rIns="91325" wrap="square" tIns="456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19ba26dbbe_4_68:notes"/>
          <p:cNvSpPr/>
          <p:nvPr>
            <p:ph idx="2" type="sldImg"/>
          </p:nvPr>
        </p:nvSpPr>
        <p:spPr>
          <a:xfrm>
            <a:off x="327025" y="700088"/>
            <a:ext cx="6204000" cy="3490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219ba26dbbe_4_68:notes"/>
          <p:cNvSpPr txBox="1"/>
          <p:nvPr>
            <p:ph idx="1" type="body"/>
          </p:nvPr>
        </p:nvSpPr>
        <p:spPr>
          <a:xfrm>
            <a:off x="685800" y="4424085"/>
            <a:ext cx="5486400" cy="4191300"/>
          </a:xfrm>
          <a:prstGeom prst="rect">
            <a:avLst/>
          </a:prstGeom>
        </p:spPr>
        <p:txBody>
          <a:bodyPr anchorCtr="0" anchor="t" bIns="45650" lIns="91325" spcFirstLastPara="1" rIns="91325" wrap="square" tIns="4565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g219ba26dbbe_4_68:notes"/>
          <p:cNvSpPr txBox="1"/>
          <p:nvPr>
            <p:ph idx="12" type="sldNum"/>
          </p:nvPr>
        </p:nvSpPr>
        <p:spPr>
          <a:xfrm>
            <a:off x="3884613" y="8846554"/>
            <a:ext cx="2971800" cy="465600"/>
          </a:xfrm>
          <a:prstGeom prst="rect">
            <a:avLst/>
          </a:prstGeom>
        </p:spPr>
        <p:txBody>
          <a:bodyPr anchorCtr="0" anchor="b" bIns="45650" lIns="91325" spcFirstLastPara="1" rIns="91325" wrap="square" tIns="456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219ba26dbbe_4_88:notes"/>
          <p:cNvSpPr/>
          <p:nvPr>
            <p:ph idx="2" type="sldImg"/>
          </p:nvPr>
        </p:nvSpPr>
        <p:spPr>
          <a:xfrm>
            <a:off x="327025" y="700088"/>
            <a:ext cx="6204000" cy="3490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219ba26dbbe_4_88:notes"/>
          <p:cNvSpPr txBox="1"/>
          <p:nvPr>
            <p:ph idx="1" type="body"/>
          </p:nvPr>
        </p:nvSpPr>
        <p:spPr>
          <a:xfrm>
            <a:off x="685800" y="4424085"/>
            <a:ext cx="5486400" cy="4191300"/>
          </a:xfrm>
          <a:prstGeom prst="rect">
            <a:avLst/>
          </a:prstGeom>
        </p:spPr>
        <p:txBody>
          <a:bodyPr anchorCtr="0" anchor="t" bIns="45650" lIns="91325" spcFirstLastPara="1" rIns="91325" wrap="square" tIns="4565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g219ba26dbbe_4_88:notes"/>
          <p:cNvSpPr txBox="1"/>
          <p:nvPr>
            <p:ph idx="12" type="sldNum"/>
          </p:nvPr>
        </p:nvSpPr>
        <p:spPr>
          <a:xfrm>
            <a:off x="3884613" y="8846554"/>
            <a:ext cx="2971800" cy="465600"/>
          </a:xfrm>
          <a:prstGeom prst="rect">
            <a:avLst/>
          </a:prstGeom>
        </p:spPr>
        <p:txBody>
          <a:bodyPr anchorCtr="0" anchor="b" bIns="45650" lIns="91325" spcFirstLastPara="1" rIns="91325" wrap="square" tIns="456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219ba26dbbe_4_77:notes"/>
          <p:cNvSpPr/>
          <p:nvPr>
            <p:ph idx="2" type="sldImg"/>
          </p:nvPr>
        </p:nvSpPr>
        <p:spPr>
          <a:xfrm>
            <a:off x="327025" y="700088"/>
            <a:ext cx="6204000" cy="3490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219ba26dbbe_4_77:notes"/>
          <p:cNvSpPr txBox="1"/>
          <p:nvPr>
            <p:ph idx="1" type="body"/>
          </p:nvPr>
        </p:nvSpPr>
        <p:spPr>
          <a:xfrm>
            <a:off x="685800" y="4424085"/>
            <a:ext cx="5486400" cy="4191300"/>
          </a:xfrm>
          <a:prstGeom prst="rect">
            <a:avLst/>
          </a:prstGeom>
        </p:spPr>
        <p:txBody>
          <a:bodyPr anchorCtr="0" anchor="t" bIns="45650" lIns="91325" spcFirstLastPara="1" rIns="91325" wrap="square" tIns="4565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g219ba26dbbe_4_77:notes"/>
          <p:cNvSpPr txBox="1"/>
          <p:nvPr>
            <p:ph idx="12" type="sldNum"/>
          </p:nvPr>
        </p:nvSpPr>
        <p:spPr>
          <a:xfrm>
            <a:off x="3884613" y="8846554"/>
            <a:ext cx="2971800" cy="465600"/>
          </a:xfrm>
          <a:prstGeom prst="rect">
            <a:avLst/>
          </a:prstGeom>
        </p:spPr>
        <p:txBody>
          <a:bodyPr anchorCtr="0" anchor="b" bIns="45650" lIns="91325" spcFirstLastPara="1" rIns="91325" wrap="square" tIns="456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20738a19899_0_21:notes"/>
          <p:cNvSpPr/>
          <p:nvPr>
            <p:ph idx="2" type="sldImg"/>
          </p:nvPr>
        </p:nvSpPr>
        <p:spPr>
          <a:xfrm>
            <a:off x="327025" y="700088"/>
            <a:ext cx="6204000" cy="3490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271" name="Google Shape;271;g20738a19899_0_21:notes"/>
          <p:cNvSpPr txBox="1"/>
          <p:nvPr>
            <p:ph idx="1" type="body"/>
          </p:nvPr>
        </p:nvSpPr>
        <p:spPr>
          <a:xfrm>
            <a:off x="685800" y="4424085"/>
            <a:ext cx="5486400" cy="419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50" lIns="91325" spcFirstLastPara="1" rIns="91325" wrap="square" tIns="456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2" name="Google Shape;272;g20738a19899_0_21:notes"/>
          <p:cNvSpPr txBox="1"/>
          <p:nvPr>
            <p:ph idx="12" type="sldNum"/>
          </p:nvPr>
        </p:nvSpPr>
        <p:spPr>
          <a:xfrm>
            <a:off x="3884613" y="8846554"/>
            <a:ext cx="2971800" cy="465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650" lIns="91325" spcFirstLastPara="1" rIns="91325" wrap="square" tIns="4565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22e35e230e5_0_62:notes"/>
          <p:cNvSpPr/>
          <p:nvPr>
            <p:ph idx="2" type="sldImg"/>
          </p:nvPr>
        </p:nvSpPr>
        <p:spPr>
          <a:xfrm>
            <a:off x="327025" y="700088"/>
            <a:ext cx="6204000" cy="3490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296" name="Google Shape;296;g22e35e230e5_0_62:notes"/>
          <p:cNvSpPr txBox="1"/>
          <p:nvPr>
            <p:ph idx="1" type="body"/>
          </p:nvPr>
        </p:nvSpPr>
        <p:spPr>
          <a:xfrm>
            <a:off x="685800" y="4424085"/>
            <a:ext cx="5486400" cy="419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50" lIns="91325" spcFirstLastPara="1" rIns="91325" wrap="square" tIns="456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7" name="Google Shape;297;g22e35e230e5_0_62:notes"/>
          <p:cNvSpPr txBox="1"/>
          <p:nvPr>
            <p:ph idx="12" type="sldNum"/>
          </p:nvPr>
        </p:nvSpPr>
        <p:spPr>
          <a:xfrm>
            <a:off x="3884613" y="8846554"/>
            <a:ext cx="2971800" cy="465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650" lIns="91325" spcFirstLastPara="1" rIns="91325" wrap="square" tIns="4565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230e3d087d1_0_295:notes"/>
          <p:cNvSpPr/>
          <p:nvPr>
            <p:ph idx="2" type="sldImg"/>
          </p:nvPr>
        </p:nvSpPr>
        <p:spPr>
          <a:xfrm>
            <a:off x="381300" y="698539"/>
            <a:ext cx="6096000" cy="3492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230e3d087d1_0_295:notes"/>
          <p:cNvSpPr txBox="1"/>
          <p:nvPr>
            <p:ph idx="1" type="body"/>
          </p:nvPr>
        </p:nvSpPr>
        <p:spPr>
          <a:xfrm>
            <a:off x="685800" y="4424079"/>
            <a:ext cx="5486400" cy="4191300"/>
          </a:xfrm>
          <a:prstGeom prst="rect">
            <a:avLst/>
          </a:prstGeom>
        </p:spPr>
        <p:txBody>
          <a:bodyPr anchorCtr="0" anchor="t" bIns="45650" lIns="91325" spcFirstLastPara="1" rIns="91325" wrap="square" tIns="4565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22e35e230e5_0_68:notes"/>
          <p:cNvSpPr/>
          <p:nvPr>
            <p:ph idx="2" type="sldImg"/>
          </p:nvPr>
        </p:nvSpPr>
        <p:spPr>
          <a:xfrm>
            <a:off x="327025" y="700088"/>
            <a:ext cx="6204000" cy="3490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306" name="Google Shape;306;g22e35e230e5_0_68:notes"/>
          <p:cNvSpPr txBox="1"/>
          <p:nvPr>
            <p:ph idx="1" type="body"/>
          </p:nvPr>
        </p:nvSpPr>
        <p:spPr>
          <a:xfrm>
            <a:off x="685800" y="4424085"/>
            <a:ext cx="5486400" cy="419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50" lIns="91325" spcFirstLastPara="1" rIns="91325" wrap="square" tIns="456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7" name="Google Shape;307;g22e35e230e5_0_68:notes"/>
          <p:cNvSpPr txBox="1"/>
          <p:nvPr>
            <p:ph idx="12" type="sldNum"/>
          </p:nvPr>
        </p:nvSpPr>
        <p:spPr>
          <a:xfrm>
            <a:off x="3884613" y="8846554"/>
            <a:ext cx="2971800" cy="465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650" lIns="91325" spcFirstLastPara="1" rIns="91325" wrap="square" tIns="4565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22e35e230e5_0_92:notes"/>
          <p:cNvSpPr/>
          <p:nvPr>
            <p:ph idx="2" type="sldImg"/>
          </p:nvPr>
        </p:nvSpPr>
        <p:spPr>
          <a:xfrm>
            <a:off x="327025" y="700088"/>
            <a:ext cx="6204000" cy="3490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316" name="Google Shape;316;g22e35e230e5_0_92:notes"/>
          <p:cNvSpPr txBox="1"/>
          <p:nvPr>
            <p:ph idx="1" type="body"/>
          </p:nvPr>
        </p:nvSpPr>
        <p:spPr>
          <a:xfrm>
            <a:off x="685800" y="4424085"/>
            <a:ext cx="5486400" cy="419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50" lIns="91325" spcFirstLastPara="1" rIns="91325" wrap="square" tIns="456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7" name="Google Shape;317;g22e35e230e5_0_92:notes"/>
          <p:cNvSpPr txBox="1"/>
          <p:nvPr>
            <p:ph idx="12" type="sldNum"/>
          </p:nvPr>
        </p:nvSpPr>
        <p:spPr>
          <a:xfrm>
            <a:off x="3884613" y="8846554"/>
            <a:ext cx="2971800" cy="465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650" lIns="91325" spcFirstLastPara="1" rIns="91325" wrap="square" tIns="4565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22e35e230e5_0_80:notes"/>
          <p:cNvSpPr/>
          <p:nvPr>
            <p:ph idx="2" type="sldImg"/>
          </p:nvPr>
        </p:nvSpPr>
        <p:spPr>
          <a:xfrm>
            <a:off x="327025" y="700088"/>
            <a:ext cx="6204000" cy="3490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326" name="Google Shape;326;g22e35e230e5_0_80:notes"/>
          <p:cNvSpPr txBox="1"/>
          <p:nvPr>
            <p:ph idx="1" type="body"/>
          </p:nvPr>
        </p:nvSpPr>
        <p:spPr>
          <a:xfrm>
            <a:off x="685800" y="4424085"/>
            <a:ext cx="5486400" cy="419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50" lIns="91325" spcFirstLastPara="1" rIns="91325" wrap="square" tIns="456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7" name="Google Shape;327;g22e35e230e5_0_80:notes"/>
          <p:cNvSpPr txBox="1"/>
          <p:nvPr>
            <p:ph idx="12" type="sldNum"/>
          </p:nvPr>
        </p:nvSpPr>
        <p:spPr>
          <a:xfrm>
            <a:off x="3884613" y="8846554"/>
            <a:ext cx="2971800" cy="465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650" lIns="91325" spcFirstLastPara="1" rIns="91325" wrap="square" tIns="4565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22f7ba1d5ce_0_1:notes"/>
          <p:cNvSpPr/>
          <p:nvPr>
            <p:ph idx="2" type="sldImg"/>
          </p:nvPr>
        </p:nvSpPr>
        <p:spPr>
          <a:xfrm>
            <a:off x="327025" y="700088"/>
            <a:ext cx="6204000" cy="3490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336" name="Google Shape;336;g22f7ba1d5ce_0_1:notes"/>
          <p:cNvSpPr txBox="1"/>
          <p:nvPr>
            <p:ph idx="1" type="body"/>
          </p:nvPr>
        </p:nvSpPr>
        <p:spPr>
          <a:xfrm>
            <a:off x="685800" y="4424085"/>
            <a:ext cx="5486400" cy="419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50" lIns="91325" spcFirstLastPara="1" rIns="91325" wrap="square" tIns="456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7" name="Google Shape;337;g22f7ba1d5ce_0_1:notes"/>
          <p:cNvSpPr txBox="1"/>
          <p:nvPr>
            <p:ph idx="12" type="sldNum"/>
          </p:nvPr>
        </p:nvSpPr>
        <p:spPr>
          <a:xfrm>
            <a:off x="3884613" y="8846554"/>
            <a:ext cx="2971800" cy="465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650" lIns="91325" spcFirstLastPara="1" rIns="91325" wrap="square" tIns="4565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22e35e230e5_0_110:notes"/>
          <p:cNvSpPr/>
          <p:nvPr>
            <p:ph idx="2" type="sldImg"/>
          </p:nvPr>
        </p:nvSpPr>
        <p:spPr>
          <a:xfrm>
            <a:off x="327025" y="700088"/>
            <a:ext cx="6204000" cy="3490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348" name="Google Shape;348;g22e35e230e5_0_110:notes"/>
          <p:cNvSpPr txBox="1"/>
          <p:nvPr>
            <p:ph idx="1" type="body"/>
          </p:nvPr>
        </p:nvSpPr>
        <p:spPr>
          <a:xfrm>
            <a:off x="685800" y="4424085"/>
            <a:ext cx="5486400" cy="419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50" lIns="91325" spcFirstLastPara="1" rIns="91325" wrap="square" tIns="456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49" name="Google Shape;349;g22e35e230e5_0_110:notes"/>
          <p:cNvSpPr txBox="1"/>
          <p:nvPr>
            <p:ph idx="12" type="sldNum"/>
          </p:nvPr>
        </p:nvSpPr>
        <p:spPr>
          <a:xfrm>
            <a:off x="3884613" y="8846554"/>
            <a:ext cx="2971800" cy="465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650" lIns="91325" spcFirstLastPara="1" rIns="91325" wrap="square" tIns="4565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22e35e230e5_0_119:notes"/>
          <p:cNvSpPr/>
          <p:nvPr>
            <p:ph idx="2" type="sldImg"/>
          </p:nvPr>
        </p:nvSpPr>
        <p:spPr>
          <a:xfrm>
            <a:off x="327025" y="700088"/>
            <a:ext cx="6204000" cy="3490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362" name="Google Shape;362;g22e35e230e5_0_119:notes"/>
          <p:cNvSpPr txBox="1"/>
          <p:nvPr>
            <p:ph idx="1" type="body"/>
          </p:nvPr>
        </p:nvSpPr>
        <p:spPr>
          <a:xfrm>
            <a:off x="685800" y="4424085"/>
            <a:ext cx="5486400" cy="419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50" lIns="91325" spcFirstLastPara="1" rIns="91325" wrap="square" tIns="456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63" name="Google Shape;363;g22e35e230e5_0_119:notes"/>
          <p:cNvSpPr txBox="1"/>
          <p:nvPr>
            <p:ph idx="12" type="sldNum"/>
          </p:nvPr>
        </p:nvSpPr>
        <p:spPr>
          <a:xfrm>
            <a:off x="3884613" y="8846554"/>
            <a:ext cx="2971800" cy="465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650" lIns="91325" spcFirstLastPara="1" rIns="91325" wrap="square" tIns="4565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20738a19899_0_152:notes"/>
          <p:cNvSpPr/>
          <p:nvPr>
            <p:ph idx="2" type="sldImg"/>
          </p:nvPr>
        </p:nvSpPr>
        <p:spPr>
          <a:xfrm>
            <a:off x="327025" y="700088"/>
            <a:ext cx="6204000" cy="3490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372" name="Google Shape;372;g20738a19899_0_152:notes"/>
          <p:cNvSpPr txBox="1"/>
          <p:nvPr>
            <p:ph idx="1" type="body"/>
          </p:nvPr>
        </p:nvSpPr>
        <p:spPr>
          <a:xfrm>
            <a:off x="685800" y="4424085"/>
            <a:ext cx="5486400" cy="419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50" lIns="91325" spcFirstLastPara="1" rIns="91325" wrap="square" tIns="456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73" name="Google Shape;373;g20738a19899_0_152:notes"/>
          <p:cNvSpPr txBox="1"/>
          <p:nvPr>
            <p:ph idx="12" type="sldNum"/>
          </p:nvPr>
        </p:nvSpPr>
        <p:spPr>
          <a:xfrm>
            <a:off x="3884613" y="8846554"/>
            <a:ext cx="2971800" cy="465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650" lIns="91325" spcFirstLastPara="1" rIns="91325" wrap="square" tIns="4565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20738a19899_0_193:notes"/>
          <p:cNvSpPr/>
          <p:nvPr>
            <p:ph idx="2" type="sldImg"/>
          </p:nvPr>
        </p:nvSpPr>
        <p:spPr>
          <a:xfrm>
            <a:off x="327025" y="700088"/>
            <a:ext cx="6204000" cy="3490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380" name="Google Shape;380;g20738a19899_0_193:notes"/>
          <p:cNvSpPr txBox="1"/>
          <p:nvPr>
            <p:ph idx="1" type="body"/>
          </p:nvPr>
        </p:nvSpPr>
        <p:spPr>
          <a:xfrm>
            <a:off x="685800" y="4424085"/>
            <a:ext cx="5486400" cy="419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50" lIns="91325" spcFirstLastPara="1" rIns="91325" wrap="square" tIns="456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81" name="Google Shape;381;g20738a19899_0_193:notes"/>
          <p:cNvSpPr txBox="1"/>
          <p:nvPr>
            <p:ph idx="12" type="sldNum"/>
          </p:nvPr>
        </p:nvSpPr>
        <p:spPr>
          <a:xfrm>
            <a:off x="3884613" y="8846554"/>
            <a:ext cx="2971800" cy="465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650" lIns="91325" spcFirstLastPara="1" rIns="91325" wrap="square" tIns="4565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230e3d087d1_0_300:notes"/>
          <p:cNvSpPr/>
          <p:nvPr>
            <p:ph idx="2" type="sldImg"/>
          </p:nvPr>
        </p:nvSpPr>
        <p:spPr>
          <a:xfrm>
            <a:off x="381300" y="698539"/>
            <a:ext cx="6096000" cy="3492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230e3d087d1_0_300:notes"/>
          <p:cNvSpPr txBox="1"/>
          <p:nvPr>
            <p:ph idx="1" type="body"/>
          </p:nvPr>
        </p:nvSpPr>
        <p:spPr>
          <a:xfrm>
            <a:off x="685800" y="4424079"/>
            <a:ext cx="5486400" cy="4191300"/>
          </a:xfrm>
          <a:prstGeom prst="rect">
            <a:avLst/>
          </a:prstGeom>
        </p:spPr>
        <p:txBody>
          <a:bodyPr anchorCtr="0" anchor="t" bIns="45650" lIns="91325" spcFirstLastPara="1" rIns="91325" wrap="square" tIns="4565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230e3d087d1_0_306:notes"/>
          <p:cNvSpPr/>
          <p:nvPr>
            <p:ph idx="2" type="sldImg"/>
          </p:nvPr>
        </p:nvSpPr>
        <p:spPr>
          <a:xfrm>
            <a:off x="381300" y="698539"/>
            <a:ext cx="6096000" cy="3492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230e3d087d1_0_306:notes"/>
          <p:cNvSpPr txBox="1"/>
          <p:nvPr>
            <p:ph idx="1" type="body"/>
          </p:nvPr>
        </p:nvSpPr>
        <p:spPr>
          <a:xfrm>
            <a:off x="685800" y="4424079"/>
            <a:ext cx="5486400" cy="4191300"/>
          </a:xfrm>
          <a:prstGeom prst="rect">
            <a:avLst/>
          </a:prstGeom>
        </p:spPr>
        <p:txBody>
          <a:bodyPr anchorCtr="0" anchor="t" bIns="45650" lIns="91325" spcFirstLastPara="1" rIns="91325" wrap="square" tIns="4565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30e3d087d1_0_609:notes"/>
          <p:cNvSpPr/>
          <p:nvPr>
            <p:ph idx="2" type="sldImg"/>
          </p:nvPr>
        </p:nvSpPr>
        <p:spPr>
          <a:xfrm>
            <a:off x="381300" y="698539"/>
            <a:ext cx="6096000" cy="3492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230e3d087d1_0_609:notes"/>
          <p:cNvSpPr txBox="1"/>
          <p:nvPr>
            <p:ph idx="1" type="body"/>
          </p:nvPr>
        </p:nvSpPr>
        <p:spPr>
          <a:xfrm>
            <a:off x="685800" y="4424079"/>
            <a:ext cx="5486400" cy="4191300"/>
          </a:xfrm>
          <a:prstGeom prst="rect">
            <a:avLst/>
          </a:prstGeom>
        </p:spPr>
        <p:txBody>
          <a:bodyPr anchorCtr="0" anchor="t" bIns="45650" lIns="91325" spcFirstLastPara="1" rIns="91325" wrap="square" tIns="4565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The differences between these 3 values indicates that there are census tracts that have only trip starts or only trip ends.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30e3d087d1_0_317:notes"/>
          <p:cNvSpPr/>
          <p:nvPr>
            <p:ph idx="2" type="sldImg"/>
          </p:nvPr>
        </p:nvSpPr>
        <p:spPr>
          <a:xfrm>
            <a:off x="381300" y="698539"/>
            <a:ext cx="6096000" cy="3492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230e3d087d1_0_317:notes"/>
          <p:cNvSpPr txBox="1"/>
          <p:nvPr>
            <p:ph idx="1" type="body"/>
          </p:nvPr>
        </p:nvSpPr>
        <p:spPr>
          <a:xfrm>
            <a:off x="685800" y="4424079"/>
            <a:ext cx="5486400" cy="4191300"/>
          </a:xfrm>
          <a:prstGeom prst="rect">
            <a:avLst/>
          </a:prstGeom>
        </p:spPr>
        <p:txBody>
          <a:bodyPr anchorCtr="0" anchor="t" bIns="45650" lIns="91325" spcFirstLastPara="1" rIns="91325" wrap="square" tIns="4565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30e3d087d1_0_321:notes"/>
          <p:cNvSpPr/>
          <p:nvPr>
            <p:ph idx="2" type="sldImg"/>
          </p:nvPr>
        </p:nvSpPr>
        <p:spPr>
          <a:xfrm>
            <a:off x="381300" y="698539"/>
            <a:ext cx="6096000" cy="3492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30e3d087d1_0_321:notes"/>
          <p:cNvSpPr txBox="1"/>
          <p:nvPr>
            <p:ph idx="1" type="body"/>
          </p:nvPr>
        </p:nvSpPr>
        <p:spPr>
          <a:xfrm>
            <a:off x="685800" y="4424079"/>
            <a:ext cx="5486400" cy="4191300"/>
          </a:xfrm>
          <a:prstGeom prst="rect">
            <a:avLst/>
          </a:prstGeom>
        </p:spPr>
        <p:txBody>
          <a:bodyPr anchorCtr="0" anchor="t" bIns="45650" lIns="91325" spcFirstLastPara="1" rIns="91325" wrap="square" tIns="4565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Downtown, UT, upper west campus, Bouldin Creek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30e3d087d1_0_327:notes"/>
          <p:cNvSpPr/>
          <p:nvPr>
            <p:ph idx="2" type="sldImg"/>
          </p:nvPr>
        </p:nvSpPr>
        <p:spPr>
          <a:xfrm>
            <a:off x="381300" y="698539"/>
            <a:ext cx="6096000" cy="3492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30e3d087d1_0_327:notes"/>
          <p:cNvSpPr txBox="1"/>
          <p:nvPr>
            <p:ph idx="1" type="body"/>
          </p:nvPr>
        </p:nvSpPr>
        <p:spPr>
          <a:xfrm>
            <a:off x="685800" y="4424079"/>
            <a:ext cx="5486400" cy="4191300"/>
          </a:xfrm>
          <a:prstGeom prst="rect">
            <a:avLst/>
          </a:prstGeom>
        </p:spPr>
        <p:txBody>
          <a:bodyPr anchorCtr="0" anchor="t" bIns="45650" lIns="91325" spcFirstLastPara="1" rIns="91325" wrap="square" tIns="4565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Downtown, UT, upper west campus, Bouldin Creek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7"/>
          <p:cNvSpPr txBox="1"/>
          <p:nvPr>
            <p:ph type="title"/>
          </p:nvPr>
        </p:nvSpPr>
        <p:spPr>
          <a:xfrm>
            <a:off x="722313" y="3305176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Font typeface="Arial"/>
              <a:buNone/>
              <a:defRPr b="1" sz="4000" cap="none"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7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6" name="Google Shape;16;p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8"/>
          <p:cNvSpPr txBox="1"/>
          <p:nvPr>
            <p:ph type="title"/>
          </p:nvPr>
        </p:nvSpPr>
        <p:spPr>
          <a:xfrm>
            <a:off x="457200" y="7774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8"/>
          <p:cNvSpPr txBox="1"/>
          <p:nvPr>
            <p:ph idx="1" type="body"/>
          </p:nvPr>
        </p:nvSpPr>
        <p:spPr>
          <a:xfrm>
            <a:off x="457200" y="1771650"/>
            <a:ext cx="8229600" cy="29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3F3F3F"/>
              </a:buClr>
              <a:buSzPts val="1800"/>
              <a:buChar char="–"/>
              <a:defRPr/>
            </a:lvl2pPr>
            <a:lvl3pPr indent="-342900" lvl="2" marL="1371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3F3F3F"/>
              </a:buClr>
              <a:buSzPts val="1800"/>
              <a:buChar char="–"/>
              <a:defRPr/>
            </a:lvl4pPr>
            <a:lvl5pPr indent="-342900" lvl="4" marL="22860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3F3F3F"/>
              </a:buClr>
              <a:buSzPts val="1800"/>
              <a:buChar char="»"/>
              <a:defRPr/>
            </a:lvl5pPr>
            <a:lvl6pPr indent="-342900" lvl="5" marL="2743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9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9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rt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10"/>
          <p:cNvSpPr txBox="1"/>
          <p:nvPr>
            <p:ph type="title"/>
          </p:nvPr>
        </p:nvSpPr>
        <p:spPr>
          <a:xfrm>
            <a:off x="457200" y="419950"/>
            <a:ext cx="8229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0"/>
          <p:cNvSpPr txBox="1"/>
          <p:nvPr>
            <p:ph idx="1" type="body"/>
          </p:nvPr>
        </p:nvSpPr>
        <p:spPr>
          <a:xfrm>
            <a:off x="457200" y="1749028"/>
            <a:ext cx="4038600" cy="31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3F3F3F"/>
              </a:buClr>
              <a:buSzPts val="2800"/>
              <a:buChar char="•"/>
              <a:defRPr sz="2800"/>
            </a:lvl1pPr>
            <a:lvl2pPr indent="-381000" lvl="1" marL="9144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3F3F3F"/>
              </a:buClr>
              <a:buSzPts val="2400"/>
              <a:buChar char="–"/>
              <a:defRPr sz="2400"/>
            </a:lvl2pPr>
            <a:lvl3pPr indent="-355600" lvl="2" marL="1371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/>
            </a:lvl3pPr>
            <a:lvl4pPr indent="-342900" lvl="3" marL="1828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3F3F3F"/>
              </a:buClr>
              <a:buSzPts val="1800"/>
              <a:buChar char="–"/>
              <a:defRPr sz="1800"/>
            </a:lvl4pPr>
            <a:lvl5pPr indent="-342900" lvl="4" marL="22860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3F3F3F"/>
              </a:buClr>
              <a:buSzPts val="1800"/>
              <a:buChar char="»"/>
              <a:defRPr sz="1800"/>
            </a:lvl5pPr>
            <a:lvl6pPr indent="-342900" lvl="5" marL="2743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27" name="Google Shape;27;p10"/>
          <p:cNvSpPr txBox="1"/>
          <p:nvPr>
            <p:ph idx="2" type="body"/>
          </p:nvPr>
        </p:nvSpPr>
        <p:spPr>
          <a:xfrm>
            <a:off x="4648200" y="1749028"/>
            <a:ext cx="4038600" cy="31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3F3F3F"/>
              </a:buClr>
              <a:buSzPts val="2800"/>
              <a:buChar char="•"/>
              <a:defRPr sz="2800"/>
            </a:lvl1pPr>
            <a:lvl2pPr indent="-381000" lvl="1" marL="9144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3F3F3F"/>
              </a:buClr>
              <a:buSzPts val="2400"/>
              <a:buChar char="–"/>
              <a:defRPr sz="2400"/>
            </a:lvl2pPr>
            <a:lvl3pPr indent="-355600" lvl="2" marL="1371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/>
            </a:lvl3pPr>
            <a:lvl4pPr indent="-342900" lvl="3" marL="1828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3F3F3F"/>
              </a:buClr>
              <a:buSzPts val="1800"/>
              <a:buChar char="–"/>
              <a:defRPr sz="1800"/>
            </a:lvl4pPr>
            <a:lvl5pPr indent="-342900" lvl="4" marL="22860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3F3F3F"/>
              </a:buClr>
              <a:buSzPts val="1800"/>
              <a:buChar char="»"/>
              <a:defRPr sz="1800"/>
            </a:lvl5pPr>
            <a:lvl6pPr indent="-342900" lvl="5" marL="2743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28" name="Google Shape;28;p1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1"/>
          <p:cNvSpPr txBox="1"/>
          <p:nvPr>
            <p:ph type="title"/>
          </p:nvPr>
        </p:nvSpPr>
        <p:spPr>
          <a:xfrm>
            <a:off x="420688" y="641510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None/>
              <a:defRPr b="1" sz="20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1"/>
          <p:cNvSpPr txBox="1"/>
          <p:nvPr>
            <p:ph idx="1" type="body"/>
          </p:nvPr>
        </p:nvSpPr>
        <p:spPr>
          <a:xfrm>
            <a:off x="3575050" y="920884"/>
            <a:ext cx="5111700" cy="40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F3F3F"/>
              </a:buClr>
              <a:buSzPts val="3200"/>
              <a:buChar char="•"/>
              <a:defRPr sz="3200"/>
            </a:lvl1pPr>
            <a:lvl2pPr indent="-406400" lvl="1" marL="9144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3F3F3F"/>
              </a:buClr>
              <a:buSzPts val="2800"/>
              <a:buChar char="–"/>
              <a:defRPr sz="2800"/>
            </a:lvl2pPr>
            <a:lvl3pPr indent="-381000" lvl="2" marL="13716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3F3F3F"/>
              </a:buClr>
              <a:buSzPts val="2400"/>
              <a:buChar char="•"/>
              <a:defRPr sz="2400"/>
            </a:lvl3pPr>
            <a:lvl4pPr indent="-355600" lvl="3" marL="18288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000"/>
              <a:buChar char="–"/>
              <a:defRPr sz="2000"/>
            </a:lvl4pPr>
            <a:lvl5pPr indent="-355600" lvl="4" marL="22860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000"/>
              <a:buChar char="»"/>
              <a:defRPr sz="2000"/>
            </a:lvl5pPr>
            <a:lvl6pPr indent="-355600" lvl="5" marL="27432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32" name="Google Shape;32;p11"/>
          <p:cNvSpPr txBox="1"/>
          <p:nvPr>
            <p:ph idx="2" type="body"/>
          </p:nvPr>
        </p:nvSpPr>
        <p:spPr>
          <a:xfrm>
            <a:off x="420688" y="1601629"/>
            <a:ext cx="3008400" cy="31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/>
            </a:lvl1pPr>
            <a:lvl2pPr indent="-228600" lvl="1" marL="91440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3F3F3F"/>
              </a:buClr>
              <a:buSzPts val="1200"/>
              <a:buNone/>
              <a:defRPr sz="1200"/>
            </a:lvl2pPr>
            <a:lvl3pPr indent="-228600" lvl="2" marL="137160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/>
            </a:lvl3pPr>
            <a:lvl4pPr indent="-228600" lvl="3" marL="182880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rgbClr val="3F3F3F"/>
              </a:buClr>
              <a:buSzPts val="900"/>
              <a:buNone/>
              <a:defRPr sz="900"/>
            </a:lvl4pPr>
            <a:lvl5pPr indent="-228600" lvl="4" marL="228600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rgbClr val="3F3F3F"/>
              </a:buClr>
              <a:buSzPts val="900"/>
              <a:buNone/>
              <a:defRPr sz="900"/>
            </a:lvl5pPr>
            <a:lvl6pPr indent="-228600" lvl="5" marL="274320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33" name="Google Shape;33;p1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2"/>
          <p:cNvSpPr txBox="1"/>
          <p:nvPr>
            <p:ph type="title"/>
          </p:nvPr>
        </p:nvSpPr>
        <p:spPr>
          <a:xfrm>
            <a:off x="1792288" y="3829050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None/>
              <a:defRPr b="1" sz="20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12"/>
          <p:cNvSpPr/>
          <p:nvPr>
            <p:ph idx="2" type="pic"/>
          </p:nvPr>
        </p:nvSpPr>
        <p:spPr>
          <a:xfrm>
            <a:off x="1792288" y="685800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37" name="Google Shape;37;p12"/>
          <p:cNvSpPr txBox="1"/>
          <p:nvPr>
            <p:ph idx="1" type="body"/>
          </p:nvPr>
        </p:nvSpPr>
        <p:spPr>
          <a:xfrm>
            <a:off x="1792288" y="4254817"/>
            <a:ext cx="5486400" cy="60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/>
            </a:lvl1pPr>
            <a:lvl2pPr indent="-228600" lvl="1" marL="91440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3F3F3F"/>
              </a:buClr>
              <a:buSzPts val="1200"/>
              <a:buNone/>
              <a:defRPr sz="1200"/>
            </a:lvl2pPr>
            <a:lvl3pPr indent="-228600" lvl="2" marL="137160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/>
            </a:lvl3pPr>
            <a:lvl4pPr indent="-228600" lvl="3" marL="182880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rgbClr val="3F3F3F"/>
              </a:buClr>
              <a:buSzPts val="900"/>
              <a:buNone/>
              <a:defRPr sz="900"/>
            </a:lvl4pPr>
            <a:lvl5pPr indent="-228600" lvl="4" marL="228600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rgbClr val="3F3F3F"/>
              </a:buClr>
              <a:buSzPts val="900"/>
              <a:buNone/>
              <a:defRPr sz="900"/>
            </a:lvl5pPr>
            <a:lvl6pPr indent="-228600" lvl="5" marL="274320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38" name="Google Shape;38;p1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g230e3d087d1_0_4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41" name="Google Shape;41;g230e3d087d1_0_42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rtl="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1400"/>
            </a:lvl1pPr>
            <a:lvl2pPr indent="-304800" lvl="1" marL="914400" rtl="0">
              <a:spcBef>
                <a:spcPts val="560"/>
              </a:spcBef>
              <a:spcAft>
                <a:spcPts val="0"/>
              </a:spcAft>
              <a:buSzPts val="1200"/>
              <a:buChar char="–"/>
              <a:defRPr sz="1200"/>
            </a:lvl2pPr>
            <a:lvl3pPr indent="-304800" lvl="2" marL="1371600" rtl="0">
              <a:spcBef>
                <a:spcPts val="480"/>
              </a:spcBef>
              <a:spcAft>
                <a:spcPts val="0"/>
              </a:spcAft>
              <a:buSzPts val="1200"/>
              <a:buChar char="•"/>
              <a:defRPr sz="1200"/>
            </a:lvl3pPr>
            <a:lvl4pPr indent="-304800" lvl="3" marL="1828800" rtl="0">
              <a:spcBef>
                <a:spcPts val="400"/>
              </a:spcBef>
              <a:spcAft>
                <a:spcPts val="0"/>
              </a:spcAft>
              <a:buSzPts val="1200"/>
              <a:buChar char="–"/>
              <a:defRPr sz="1200"/>
            </a:lvl4pPr>
            <a:lvl5pPr indent="-304800" lvl="4" marL="2286000" rtl="0">
              <a:spcBef>
                <a:spcPts val="400"/>
              </a:spcBef>
              <a:spcAft>
                <a:spcPts val="0"/>
              </a:spcAft>
              <a:buSzPts val="1200"/>
              <a:buChar char="»"/>
              <a:defRPr sz="1200"/>
            </a:lvl5pPr>
            <a:lvl6pPr indent="-304800" lvl="5" marL="27432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6pPr>
            <a:lvl7pPr indent="-304800" lvl="6" marL="32004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7pPr>
            <a:lvl8pPr indent="-304800" lvl="7" marL="36576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8pPr>
            <a:lvl9pPr indent="-304800" lvl="8" marL="41148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9pPr>
          </a:lstStyle>
          <a:p/>
        </p:txBody>
      </p:sp>
      <p:sp>
        <p:nvSpPr>
          <p:cNvPr id="42" name="Google Shape;42;g230e3d087d1_0_4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rtl="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1400"/>
            </a:lvl1pPr>
            <a:lvl2pPr indent="-304800" lvl="1" marL="914400" rtl="0">
              <a:spcBef>
                <a:spcPts val="560"/>
              </a:spcBef>
              <a:spcAft>
                <a:spcPts val="0"/>
              </a:spcAft>
              <a:buSzPts val="1200"/>
              <a:buChar char="–"/>
              <a:defRPr sz="1200"/>
            </a:lvl2pPr>
            <a:lvl3pPr indent="-304800" lvl="2" marL="1371600" rtl="0">
              <a:spcBef>
                <a:spcPts val="480"/>
              </a:spcBef>
              <a:spcAft>
                <a:spcPts val="0"/>
              </a:spcAft>
              <a:buSzPts val="1200"/>
              <a:buChar char="•"/>
              <a:defRPr sz="1200"/>
            </a:lvl3pPr>
            <a:lvl4pPr indent="-304800" lvl="3" marL="1828800" rtl="0">
              <a:spcBef>
                <a:spcPts val="400"/>
              </a:spcBef>
              <a:spcAft>
                <a:spcPts val="0"/>
              </a:spcAft>
              <a:buSzPts val="1200"/>
              <a:buChar char="–"/>
              <a:defRPr sz="1200"/>
            </a:lvl4pPr>
            <a:lvl5pPr indent="-304800" lvl="4" marL="2286000" rtl="0">
              <a:spcBef>
                <a:spcPts val="400"/>
              </a:spcBef>
              <a:spcAft>
                <a:spcPts val="0"/>
              </a:spcAft>
              <a:buSzPts val="1200"/>
              <a:buChar char="»"/>
              <a:defRPr sz="1200"/>
            </a:lvl5pPr>
            <a:lvl6pPr indent="-304800" lvl="5" marL="27432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6pPr>
            <a:lvl7pPr indent="-304800" lvl="6" marL="32004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7pPr>
            <a:lvl8pPr indent="-304800" lvl="7" marL="36576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8pPr>
            <a:lvl9pPr indent="-304800" lvl="8" marL="41148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9pPr>
          </a:lstStyle>
          <a:p/>
        </p:txBody>
      </p:sp>
      <p:sp>
        <p:nvSpPr>
          <p:cNvPr id="43" name="Google Shape;43;g230e3d087d1_0_4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g230e3d087d1_0_4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46" name="Google Shape;46;g230e3d087d1_0_4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3850" lvl="0" marL="457200" rtl="0">
              <a:spcBef>
                <a:spcPts val="640"/>
              </a:spcBef>
              <a:spcAft>
                <a:spcPts val="0"/>
              </a:spcAft>
              <a:buSzPts val="1500"/>
              <a:buChar char="•"/>
              <a:defRPr sz="1500"/>
            </a:lvl1pPr>
            <a:lvl2pPr indent="-298450" lvl="1" marL="914400" rtl="0">
              <a:spcBef>
                <a:spcPts val="560"/>
              </a:spcBef>
              <a:spcAft>
                <a:spcPts val="0"/>
              </a:spcAft>
              <a:buSzPts val="1100"/>
              <a:buChar char="–"/>
              <a:defRPr sz="1100"/>
            </a:lvl2pPr>
            <a:lvl3pPr indent="-273050" lvl="2" marL="1371600" rtl="0">
              <a:spcBef>
                <a:spcPts val="480"/>
              </a:spcBef>
              <a:spcAft>
                <a:spcPts val="0"/>
              </a:spcAft>
              <a:buSzPts val="700"/>
              <a:buChar char="•"/>
              <a:defRPr sz="700"/>
            </a:lvl3pPr>
            <a:lvl4pPr indent="-247650" lvl="3" marL="1828800" rtl="0">
              <a:spcBef>
                <a:spcPts val="400"/>
              </a:spcBef>
              <a:spcAft>
                <a:spcPts val="0"/>
              </a:spcAft>
              <a:buSzPts val="300"/>
              <a:buChar char="–"/>
              <a:defRPr sz="300"/>
            </a:lvl4pPr>
            <a:lvl5pPr indent="-247650" lvl="4" marL="2286000" rtl="0">
              <a:spcBef>
                <a:spcPts val="400"/>
              </a:spcBef>
              <a:spcAft>
                <a:spcPts val="0"/>
              </a:spcAft>
              <a:buSzPts val="300"/>
              <a:buChar char="»"/>
              <a:defRPr sz="300"/>
            </a:lvl5pPr>
            <a:lvl6pPr indent="-247650" lvl="5" marL="2743200" rtl="0">
              <a:spcBef>
                <a:spcPts val="400"/>
              </a:spcBef>
              <a:spcAft>
                <a:spcPts val="0"/>
              </a:spcAft>
              <a:buSzPts val="300"/>
              <a:buChar char="•"/>
              <a:defRPr sz="300"/>
            </a:lvl6pPr>
            <a:lvl7pPr indent="-247650" lvl="6" marL="3200400" rtl="0">
              <a:spcBef>
                <a:spcPts val="400"/>
              </a:spcBef>
              <a:spcAft>
                <a:spcPts val="0"/>
              </a:spcAft>
              <a:buSzPts val="300"/>
              <a:buChar char="•"/>
              <a:defRPr sz="300"/>
            </a:lvl7pPr>
            <a:lvl8pPr indent="-247650" lvl="7" marL="3657600" rtl="0">
              <a:spcBef>
                <a:spcPts val="400"/>
              </a:spcBef>
              <a:spcAft>
                <a:spcPts val="0"/>
              </a:spcAft>
              <a:buSzPts val="300"/>
              <a:buChar char="•"/>
              <a:defRPr sz="300"/>
            </a:lvl8pPr>
            <a:lvl9pPr indent="-247650" lvl="8" marL="4114800" rtl="0">
              <a:spcBef>
                <a:spcPts val="400"/>
              </a:spcBef>
              <a:spcAft>
                <a:spcPts val="0"/>
              </a:spcAft>
              <a:buSzPts val="300"/>
              <a:buChar char="•"/>
              <a:defRPr sz="300"/>
            </a:lvl9pPr>
          </a:lstStyle>
          <a:p/>
        </p:txBody>
      </p:sp>
      <p:sp>
        <p:nvSpPr>
          <p:cNvPr id="47" name="Google Shape;47;g230e3d087d1_0_4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_HEADER_1">
  <p:cSld name="SECTION_HEADER_1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g230e3d087d1_0_43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50" name="Google Shape;50;g230e3d087d1_0_4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9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6"/>
          <p:cNvSpPr txBox="1"/>
          <p:nvPr>
            <p:ph type="title"/>
          </p:nvPr>
        </p:nvSpPr>
        <p:spPr>
          <a:xfrm>
            <a:off x="457200" y="419950"/>
            <a:ext cx="8229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i="0" sz="1800" u="none" cap="none" strike="noStrike">
                <a:solidFill>
                  <a:schemeClr val="dk1"/>
                </a:solidFill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i="0" sz="1800" u="none" cap="none" strike="noStrike">
                <a:solidFill>
                  <a:schemeClr val="dk1"/>
                </a:solidFill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i="0" sz="1800" u="none" cap="none" strike="noStrike">
                <a:solidFill>
                  <a:schemeClr val="dk1"/>
                </a:solidFill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i="0" sz="1800" u="none" cap="none" strike="noStrike">
                <a:solidFill>
                  <a:schemeClr val="dk1"/>
                </a:solidFill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i="0" sz="1800" u="none" cap="none" strike="noStrike">
                <a:solidFill>
                  <a:schemeClr val="dk1"/>
                </a:solidFill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i="0" sz="1800" u="none" cap="none" strike="noStrike">
                <a:solidFill>
                  <a:schemeClr val="dk1"/>
                </a:solidFill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i="0" sz="1800" u="none" cap="none" strike="noStrike">
                <a:solidFill>
                  <a:schemeClr val="dk1"/>
                </a:solidFill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i="0" sz="1800" u="none" cap="none" strike="noStrike">
                <a:solidFill>
                  <a:schemeClr val="dk1"/>
                </a:solidFill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i="0" sz="1800" u="none" cap="none" strike="noStrike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" name="Google Shape;11;p6"/>
          <p:cNvSpPr txBox="1"/>
          <p:nvPr>
            <p:ph idx="1" type="body"/>
          </p:nvPr>
        </p:nvSpPr>
        <p:spPr>
          <a:xfrm>
            <a:off x="457200" y="813551"/>
            <a:ext cx="8229600" cy="37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Relationship Id="rId4" Type="http://schemas.openxmlformats.org/officeDocument/2006/relationships/image" Target="../media/image2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.png"/><Relationship Id="rId4" Type="http://schemas.openxmlformats.org/officeDocument/2006/relationships/image" Target="../media/image9.png"/><Relationship Id="rId5" Type="http://schemas.openxmlformats.org/officeDocument/2006/relationships/image" Target="../media/image3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2.png"/><Relationship Id="rId4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7.png"/><Relationship Id="rId4" Type="http://schemas.openxmlformats.org/officeDocument/2006/relationships/image" Target="../media/image23.png"/><Relationship Id="rId5" Type="http://schemas.openxmlformats.org/officeDocument/2006/relationships/image" Target="../media/image6.png"/><Relationship Id="rId6" Type="http://schemas.openxmlformats.org/officeDocument/2006/relationships/image" Target="../media/image1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7.png"/><Relationship Id="rId4" Type="http://schemas.openxmlformats.org/officeDocument/2006/relationships/image" Target="../media/image4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5.png"/><Relationship Id="rId4" Type="http://schemas.openxmlformats.org/officeDocument/2006/relationships/image" Target="../media/image1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1.png"/><Relationship Id="rId4" Type="http://schemas.openxmlformats.org/officeDocument/2006/relationships/image" Target="../media/image2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0.png"/><Relationship Id="rId4" Type="http://schemas.openxmlformats.org/officeDocument/2006/relationships/image" Target="../media/image3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7.png"/><Relationship Id="rId4" Type="http://schemas.openxmlformats.org/officeDocument/2006/relationships/image" Target="../media/image2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4.png"/><Relationship Id="rId4" Type="http://schemas.openxmlformats.org/officeDocument/2006/relationships/image" Target="../media/image2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8.png"/><Relationship Id="rId4" Type="http://schemas.openxmlformats.org/officeDocument/2006/relationships/image" Target="../media/image37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8.png"/><Relationship Id="rId4" Type="http://schemas.openxmlformats.org/officeDocument/2006/relationships/image" Target="../media/image37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0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6.png"/><Relationship Id="rId4" Type="http://schemas.openxmlformats.org/officeDocument/2006/relationships/image" Target="../media/image32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Relationship Id="rId4" Type="http://schemas.openxmlformats.org/officeDocument/2006/relationships/image" Target="../media/image3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Google Shape;56;p1"/>
          <p:cNvCxnSpPr/>
          <p:nvPr/>
        </p:nvCxnSpPr>
        <p:spPr>
          <a:xfrm>
            <a:off x="665650" y="3260575"/>
            <a:ext cx="56199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7" name="Google Shape;57;p1"/>
          <p:cNvSpPr txBox="1"/>
          <p:nvPr/>
        </p:nvSpPr>
        <p:spPr>
          <a:xfrm>
            <a:off x="628650" y="3410000"/>
            <a:ext cx="7886700" cy="94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700">
                <a:solidFill>
                  <a:schemeClr val="lt1"/>
                </a:solidFill>
              </a:rPr>
              <a:t>Team 1</a:t>
            </a:r>
            <a:endParaRPr b="1" sz="17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700">
                <a:solidFill>
                  <a:schemeClr val="lt1"/>
                </a:solidFill>
              </a:rPr>
              <a:t>Ziyu Fan, Zizhe Jiang, Jeil Oh</a:t>
            </a:r>
            <a:endParaRPr b="1" sz="1700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Arial"/>
              <a:buNone/>
            </a:pPr>
            <a:r>
              <a:t/>
            </a:r>
            <a:endParaRPr sz="145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marR="0" rtl="0" algn="l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Arial"/>
              <a:buNone/>
            </a:pPr>
            <a:r>
              <a:t/>
            </a:r>
            <a:endParaRPr sz="155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marR="0" rtl="0" algn="l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Arial"/>
              <a:buNone/>
            </a:pPr>
            <a:r>
              <a:t/>
            </a:r>
            <a:endParaRPr sz="155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marR="0" rtl="0" algn="l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Arial"/>
              <a:buNone/>
            </a:pPr>
            <a:r>
              <a:rPr b="1" i="0" lang="en-US" sz="1400" u="none" cap="none" strike="noStrike">
                <a:solidFill>
                  <a:schemeClr val="lt1"/>
                </a:solidFill>
              </a:rPr>
              <a:t>The University of Texas at Austin</a:t>
            </a:r>
            <a:endParaRPr b="1" i="0" sz="1400" u="none" cap="none" strike="noStrike">
              <a:solidFill>
                <a:schemeClr val="lt1"/>
              </a:solidFill>
            </a:endParaRPr>
          </a:p>
        </p:txBody>
      </p:sp>
      <p:sp>
        <p:nvSpPr>
          <p:cNvPr id="58" name="Google Shape;58;p1"/>
          <p:cNvSpPr txBox="1"/>
          <p:nvPr/>
        </p:nvSpPr>
        <p:spPr>
          <a:xfrm>
            <a:off x="548640" y="457200"/>
            <a:ext cx="7828444" cy="3892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2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Apr</a:t>
            </a:r>
            <a:r>
              <a:rPr b="0" i="0" lang="en-US" sz="1200" u="none" cap="none" strike="noStrik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 2023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1"/>
          <p:cNvSpPr txBox="1"/>
          <p:nvPr/>
        </p:nvSpPr>
        <p:spPr>
          <a:xfrm>
            <a:off x="665650" y="1234450"/>
            <a:ext cx="3523200" cy="2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lt1"/>
                </a:solidFill>
              </a:rPr>
              <a:t>SDS 384 Final </a:t>
            </a:r>
            <a:r>
              <a:rPr b="1" lang="en-US">
                <a:solidFill>
                  <a:schemeClr val="lt1"/>
                </a:solidFill>
              </a:rPr>
              <a:t>Project</a:t>
            </a:r>
            <a:r>
              <a:rPr b="1" i="0" lang="en-US" sz="1400" u="none" cap="none" strike="noStrike">
                <a:solidFill>
                  <a:schemeClr val="lt1"/>
                </a:solidFill>
              </a:rPr>
              <a:t> Presentation</a:t>
            </a:r>
            <a:endParaRPr b="1" i="0" sz="1400" u="none" cap="none" strike="noStrike">
              <a:solidFill>
                <a:srgbClr val="000000"/>
              </a:solidFill>
            </a:endParaRPr>
          </a:p>
        </p:txBody>
      </p:sp>
      <p:pic>
        <p:nvPicPr>
          <p:cNvPr id="60" name="Google Shape;60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78699" y="320040"/>
            <a:ext cx="1877397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2" name="Google Shape;62;p1"/>
          <p:cNvSpPr txBox="1"/>
          <p:nvPr/>
        </p:nvSpPr>
        <p:spPr>
          <a:xfrm>
            <a:off x="362220" y="1177238"/>
            <a:ext cx="78867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190500" rtl="0" algn="l">
              <a:lnSpc>
                <a:spcPct val="91283"/>
              </a:lnSpc>
              <a:spcBef>
                <a:spcPts val="900"/>
              </a:spcBef>
              <a:spcAft>
                <a:spcPts val="9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050">
                <a:solidFill>
                  <a:schemeClr val="lt1"/>
                </a:solidFill>
              </a:rPr>
              <a:t>E-scooter Demand Prediction in Austin</a:t>
            </a:r>
            <a:endParaRPr b="1" sz="4800">
              <a:solidFill>
                <a:srgbClr val="FFFFFF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30e3d087d1_0_3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Exploratory data analysis</a:t>
            </a:r>
            <a:endParaRPr/>
          </a:p>
        </p:txBody>
      </p:sp>
      <p:pic>
        <p:nvPicPr>
          <p:cNvPr id="126" name="Google Shape;126;g230e3d087d1_0_3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4400" y="1731900"/>
            <a:ext cx="4395216" cy="3200401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g230e3d087d1_0_3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en-US"/>
              <a:t>What does movement between Census Tracts look like?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30e3d087d1_0_3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Exploratory data analysis</a:t>
            </a:r>
            <a:endParaRPr/>
          </a:p>
        </p:txBody>
      </p:sp>
      <p:pic>
        <p:nvPicPr>
          <p:cNvPr id="133" name="Google Shape;133;g230e3d087d1_0_3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33675" y="1814325"/>
            <a:ext cx="3676650" cy="310515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g230e3d087d1_0_34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en-US"/>
              <a:t>Which days have the most traffic?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30e3d087d1_0_3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Exploratory data analysis</a:t>
            </a:r>
            <a:endParaRPr/>
          </a:p>
        </p:txBody>
      </p:sp>
      <p:pic>
        <p:nvPicPr>
          <p:cNvPr id="140" name="Google Shape;140;g230e3d087d1_0_3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784169"/>
            <a:ext cx="9143999" cy="3318112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g230e3d087d1_0_3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en-US"/>
              <a:t>Does location affect day of week traffic differently?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30e3d087d1_0_3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Exploratory data analysis</a:t>
            </a:r>
            <a:endParaRPr/>
          </a:p>
        </p:txBody>
      </p:sp>
      <p:sp>
        <p:nvSpPr>
          <p:cNvPr id="147" name="Google Shape;147;g230e3d087d1_0_35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en-US"/>
              <a:t>How many trips start and end in different Census Tracts?</a:t>
            </a:r>
            <a:endParaRPr/>
          </a:p>
        </p:txBody>
      </p:sp>
      <p:pic>
        <p:nvPicPr>
          <p:cNvPr id="148" name="Google Shape;148;g230e3d087d1_0_3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5050" y="2081213"/>
            <a:ext cx="4533900" cy="2352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30e3d087d1_0_3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Exploratory data analysis</a:t>
            </a:r>
            <a:endParaRPr/>
          </a:p>
        </p:txBody>
      </p:sp>
      <p:sp>
        <p:nvSpPr>
          <p:cNvPr id="154" name="Google Shape;154;g230e3d087d1_0_35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en-US"/>
              <a:t>Are certain months more popular than others?</a:t>
            </a:r>
            <a:endParaRPr/>
          </a:p>
        </p:txBody>
      </p:sp>
      <p:pic>
        <p:nvPicPr>
          <p:cNvPr id="155" name="Google Shape;155;g230e3d087d1_0_3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8900" y="1865300"/>
            <a:ext cx="3886200" cy="2752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30e3d087d1_0_36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Exploratory data analysis</a:t>
            </a:r>
            <a:endParaRPr/>
          </a:p>
        </p:txBody>
      </p:sp>
      <p:sp>
        <p:nvSpPr>
          <p:cNvPr id="161" name="Google Shape;161;g230e3d087d1_0_36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en-US"/>
              <a:t>How has ridership changed over time?</a:t>
            </a:r>
            <a:endParaRPr/>
          </a:p>
        </p:txBody>
      </p:sp>
      <p:pic>
        <p:nvPicPr>
          <p:cNvPr id="162" name="Google Shape;162;g230e3d087d1_0_3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7475" y="1806625"/>
            <a:ext cx="3829050" cy="276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30e3d087d1_0_37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Exploratory data analysis</a:t>
            </a:r>
            <a:endParaRPr/>
          </a:p>
        </p:txBody>
      </p:sp>
      <p:sp>
        <p:nvSpPr>
          <p:cNvPr id="168" name="Google Shape;168;g230e3d087d1_0_37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en-US"/>
              <a:t>How does time of day affect ridership?</a:t>
            </a:r>
            <a:endParaRPr/>
          </a:p>
        </p:txBody>
      </p:sp>
      <p:pic>
        <p:nvPicPr>
          <p:cNvPr id="169" name="Google Shape;169;g230e3d087d1_0_3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94" y="2001371"/>
            <a:ext cx="3306332" cy="22597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30e3d087d1_0_59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Exploratory data analysis</a:t>
            </a:r>
            <a:endParaRPr/>
          </a:p>
        </p:txBody>
      </p:sp>
      <p:sp>
        <p:nvSpPr>
          <p:cNvPr id="175" name="Google Shape;175;g230e3d087d1_0_59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en-US"/>
              <a:t>How does time of day affect ridership?</a:t>
            </a:r>
            <a:endParaRPr/>
          </a:p>
        </p:txBody>
      </p:sp>
      <p:pic>
        <p:nvPicPr>
          <p:cNvPr id="176" name="Google Shape;176;g230e3d087d1_0_5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94" y="2001371"/>
            <a:ext cx="3306332" cy="22597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g230e3d087d1_0_5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64656" y="519325"/>
            <a:ext cx="3272879" cy="22633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30e3d087d1_0_59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Exploratory data analysis</a:t>
            </a:r>
            <a:endParaRPr/>
          </a:p>
        </p:txBody>
      </p:sp>
      <p:sp>
        <p:nvSpPr>
          <p:cNvPr id="183" name="Google Shape;183;g230e3d087d1_0_59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en-US"/>
              <a:t>How does time of day affect ridership?</a:t>
            </a:r>
            <a:endParaRPr/>
          </a:p>
        </p:txBody>
      </p:sp>
      <p:pic>
        <p:nvPicPr>
          <p:cNvPr id="184" name="Google Shape;184;g230e3d087d1_0_5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94" y="2001371"/>
            <a:ext cx="3306332" cy="22597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g230e3d087d1_0_5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64656" y="519325"/>
            <a:ext cx="3272879" cy="22633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g230e3d087d1_0_59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64651" y="2855453"/>
            <a:ext cx="3321728" cy="22633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30e3d087d1_0_57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ML </a:t>
            </a:r>
            <a:r>
              <a:rPr lang="en-US"/>
              <a:t>Regression</a:t>
            </a:r>
            <a:r>
              <a:rPr lang="en-US"/>
              <a:t> models to predict E-scooter demand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230e3d087d1_0_28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Motivation</a:t>
            </a:r>
            <a:endParaRPr/>
          </a:p>
        </p:txBody>
      </p:sp>
      <p:sp>
        <p:nvSpPr>
          <p:cNvPr id="68" name="Google Shape;68;g230e3d087d1_0_28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en-US" sz="1500"/>
              <a:t>The electric scooter has become a common sight in every major US city.</a:t>
            </a:r>
            <a:endParaRPr sz="1500"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en-US" sz="1500"/>
              <a:t>Operating companies must maximize their scooter or e-bike usage by positioning their fleets according to demand to stay competitive.</a:t>
            </a:r>
            <a:endParaRPr sz="1500"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en-US" sz="1500"/>
              <a:t>To better understand the demand, we employed various machine learning techniques to analyze the data provided by the city of Austin, TX. </a:t>
            </a:r>
            <a:endParaRPr sz="1500"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en-US" sz="1500"/>
              <a:t>Our goal was to identify key factors that have a significant impact on the demand.</a:t>
            </a:r>
            <a:endParaRPr sz="1500"/>
          </a:p>
        </p:txBody>
      </p:sp>
      <p:sp>
        <p:nvSpPr>
          <p:cNvPr id="69" name="Google Shape;69;g230e3d087d1_0_28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g230e3d087d1_0_286"/>
          <p:cNvGrpSpPr/>
          <p:nvPr/>
        </p:nvGrpSpPr>
        <p:grpSpPr>
          <a:xfrm>
            <a:off x="4832620" y="1017723"/>
            <a:ext cx="4000119" cy="3551110"/>
            <a:chOff x="3568270" y="621309"/>
            <a:chExt cx="4629232" cy="4474685"/>
          </a:xfrm>
        </p:grpSpPr>
        <p:pic>
          <p:nvPicPr>
            <p:cNvPr id="71" name="Google Shape;71;g230e3d087d1_0_286"/>
            <p:cNvPicPr preferRelativeResize="0"/>
            <p:nvPr/>
          </p:nvPicPr>
          <p:blipFill rotWithShape="1">
            <a:blip r:embed="rId3">
              <a:alphaModFix/>
            </a:blip>
            <a:srcRect b="0" l="0" r="15526" t="0"/>
            <a:stretch/>
          </p:blipFill>
          <p:spPr>
            <a:xfrm>
              <a:off x="3568270" y="621309"/>
              <a:ext cx="4629232" cy="44746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" name="Google Shape;72;g230e3d087d1_0_28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706406" y="773380"/>
              <a:ext cx="2824915" cy="3363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219ba26dbbe_4_9"/>
          <p:cNvSpPr txBox="1"/>
          <p:nvPr>
            <p:ph type="title"/>
          </p:nvPr>
        </p:nvSpPr>
        <p:spPr>
          <a:xfrm>
            <a:off x="457200" y="777477"/>
            <a:ext cx="6353100" cy="393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sz="2360"/>
              <a:t>Linear Model</a:t>
            </a:r>
            <a:endParaRPr sz="2360"/>
          </a:p>
        </p:txBody>
      </p:sp>
      <p:sp>
        <p:nvSpPr>
          <p:cNvPr id="198" name="Google Shape;198;g219ba26dbbe_4_9"/>
          <p:cNvSpPr txBox="1"/>
          <p:nvPr>
            <p:ph idx="1" type="body"/>
          </p:nvPr>
        </p:nvSpPr>
        <p:spPr>
          <a:xfrm>
            <a:off x="457200" y="1455925"/>
            <a:ext cx="8229600" cy="3230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100"/>
              <a:t>Objective: To predict the number of trips using a linear regression model</a:t>
            </a:r>
            <a:endParaRPr sz="21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100"/>
              <a:t>Input features: County_ID, Day of Week, Hour, </a:t>
            </a:r>
            <a:endParaRPr sz="21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100"/>
              <a:t>Information from TrackID: Men/Women, Race and Income</a:t>
            </a:r>
            <a:endParaRPr sz="21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100"/>
              <a:t>Output feature: num_trips</a:t>
            </a:r>
            <a:endParaRPr sz="21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100"/>
              <a:t>Method:</a:t>
            </a:r>
            <a:endParaRPr sz="21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100"/>
              <a:t>Linear Regression</a:t>
            </a:r>
            <a:endParaRPr sz="21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100"/>
              <a:t>Ridge Regression</a:t>
            </a:r>
            <a:endParaRPr sz="21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g219ba26dbbe_4_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19ba26dbbe_4_17"/>
          <p:cNvSpPr txBox="1"/>
          <p:nvPr>
            <p:ph type="title"/>
          </p:nvPr>
        </p:nvSpPr>
        <p:spPr>
          <a:xfrm>
            <a:off x="457200" y="777478"/>
            <a:ext cx="8229600" cy="85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g219ba26dbbe_4_17"/>
          <p:cNvSpPr txBox="1"/>
          <p:nvPr>
            <p:ph idx="1" type="body"/>
          </p:nvPr>
        </p:nvSpPr>
        <p:spPr>
          <a:xfrm>
            <a:off x="397900" y="961350"/>
            <a:ext cx="8229600" cy="29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g219ba26dbbe_4_1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08" name="Google Shape;208;g219ba26dbbe_4_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6650" y="713225"/>
            <a:ext cx="2821275" cy="212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g219ba26dbbe_4_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48475" y="713225"/>
            <a:ext cx="2757301" cy="206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g219ba26dbbe_4_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6650" y="2899850"/>
            <a:ext cx="2883221" cy="2125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g219ba26dbbe_4_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48475" y="2780575"/>
            <a:ext cx="2773768" cy="206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19ba26dbbe_4_0"/>
          <p:cNvSpPr txBox="1"/>
          <p:nvPr>
            <p:ph type="title"/>
          </p:nvPr>
        </p:nvSpPr>
        <p:spPr>
          <a:xfrm>
            <a:off x="457200" y="777475"/>
            <a:ext cx="6570600" cy="149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sz="2560"/>
              <a:t>Linear Regression</a:t>
            </a:r>
            <a:endParaRPr sz="2560"/>
          </a:p>
        </p:txBody>
      </p:sp>
      <p:sp>
        <p:nvSpPr>
          <p:cNvPr id="218" name="Google Shape;218;g219ba26dbbe_4_0"/>
          <p:cNvSpPr txBox="1"/>
          <p:nvPr>
            <p:ph idx="1" type="body"/>
          </p:nvPr>
        </p:nvSpPr>
        <p:spPr>
          <a:xfrm>
            <a:off x="457200" y="1480650"/>
            <a:ext cx="8229600" cy="3393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5D5D5"/>
                </a:solidFill>
                <a:highlight>
                  <a:srgbClr val="383838"/>
                </a:highlight>
                <a:latin typeface="Courier New"/>
                <a:ea typeface="Courier New"/>
                <a:cs typeface="Courier New"/>
                <a:sym typeface="Courier New"/>
              </a:rPr>
              <a:t>Mean Squared Error: 3131517.819943295</a:t>
            </a:r>
            <a:endParaRPr/>
          </a:p>
        </p:txBody>
      </p:sp>
      <p:sp>
        <p:nvSpPr>
          <p:cNvPr id="219" name="Google Shape;219;g219ba26dbbe_4_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20" name="Google Shape;220;g219ba26dbbe_4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1164374"/>
            <a:ext cx="4570376" cy="3346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19ba26dbbe_4_30"/>
          <p:cNvSpPr txBox="1"/>
          <p:nvPr>
            <p:ph type="title"/>
          </p:nvPr>
        </p:nvSpPr>
        <p:spPr>
          <a:xfrm>
            <a:off x="392975" y="446453"/>
            <a:ext cx="8229600" cy="85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/>
              <a:t>Ridge Regression</a:t>
            </a:r>
            <a:endParaRPr sz="2500"/>
          </a:p>
        </p:txBody>
      </p:sp>
      <p:sp>
        <p:nvSpPr>
          <p:cNvPr id="227" name="Google Shape;227;g219ba26dbbe_4_30"/>
          <p:cNvSpPr txBox="1"/>
          <p:nvPr>
            <p:ph idx="1" type="body"/>
          </p:nvPr>
        </p:nvSpPr>
        <p:spPr>
          <a:xfrm>
            <a:off x="457200" y="1441100"/>
            <a:ext cx="8229600" cy="3245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g219ba26dbbe_4_3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29" name="Google Shape;229;g219ba26dbbe_4_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301" y="1174300"/>
            <a:ext cx="5093476" cy="388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219ba26dbbe_4_57"/>
          <p:cNvSpPr txBox="1"/>
          <p:nvPr>
            <p:ph type="title"/>
          </p:nvPr>
        </p:nvSpPr>
        <p:spPr>
          <a:xfrm>
            <a:off x="457200" y="777476"/>
            <a:ext cx="7027200" cy="585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0368"/>
              <a:buFont typeface="Arial"/>
              <a:buNone/>
            </a:pPr>
            <a:r>
              <a:rPr lang="en-US" sz="3259"/>
              <a:t>KLLR Group by income</a:t>
            </a:r>
            <a:endParaRPr/>
          </a:p>
        </p:txBody>
      </p:sp>
      <p:sp>
        <p:nvSpPr>
          <p:cNvPr id="236" name="Google Shape;236;g219ba26dbbe_4_57"/>
          <p:cNvSpPr txBox="1"/>
          <p:nvPr>
            <p:ph idx="1" type="body"/>
          </p:nvPr>
        </p:nvSpPr>
        <p:spPr>
          <a:xfrm>
            <a:off x="457200" y="1518900"/>
            <a:ext cx="8229600" cy="3167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g219ba26dbbe_4_5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38" name="Google Shape;238;g219ba26dbbe_4_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1518900"/>
            <a:ext cx="4157674" cy="298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g219ba26dbbe_4_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71285" y="1518900"/>
            <a:ext cx="4134014" cy="291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219ba26dbbe_4_68"/>
          <p:cNvSpPr txBox="1"/>
          <p:nvPr>
            <p:ph type="title"/>
          </p:nvPr>
        </p:nvSpPr>
        <p:spPr>
          <a:xfrm>
            <a:off x="457200" y="777478"/>
            <a:ext cx="8229600" cy="85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259"/>
              <a:t>KLLR Group by Race</a:t>
            </a:r>
            <a:endParaRPr/>
          </a:p>
        </p:txBody>
      </p:sp>
      <p:sp>
        <p:nvSpPr>
          <p:cNvPr id="246" name="Google Shape;246;g219ba26dbbe_4_68"/>
          <p:cNvSpPr txBox="1"/>
          <p:nvPr>
            <p:ph idx="1" type="body"/>
          </p:nvPr>
        </p:nvSpPr>
        <p:spPr>
          <a:xfrm>
            <a:off x="457200" y="1771650"/>
            <a:ext cx="8229600" cy="29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g219ba26dbbe_4_6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48" name="Google Shape;248;g219ba26dbbe_4_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1325" y="1603888"/>
            <a:ext cx="4329918" cy="3082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g219ba26dbbe_4_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9046" y="1660087"/>
            <a:ext cx="4202949" cy="2970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219ba26dbbe_4_88"/>
          <p:cNvSpPr txBox="1"/>
          <p:nvPr>
            <p:ph type="title"/>
          </p:nvPr>
        </p:nvSpPr>
        <p:spPr>
          <a:xfrm>
            <a:off x="457200" y="676626"/>
            <a:ext cx="7705800" cy="60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sz="3259"/>
              <a:t>Visualizing the raw data</a:t>
            </a:r>
            <a:endParaRPr sz="3259"/>
          </a:p>
        </p:txBody>
      </p:sp>
      <p:sp>
        <p:nvSpPr>
          <p:cNvPr id="256" name="Google Shape;256;g219ba26dbbe_4_88"/>
          <p:cNvSpPr txBox="1"/>
          <p:nvPr>
            <p:ph idx="1" type="body"/>
          </p:nvPr>
        </p:nvSpPr>
        <p:spPr>
          <a:xfrm>
            <a:off x="457200" y="1771650"/>
            <a:ext cx="8229600" cy="29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g219ba26dbbe_4_8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58" name="Google Shape;258;g219ba26dbbe_4_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8425" y="1295375"/>
            <a:ext cx="7574577" cy="3867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219ba26dbbe_4_77"/>
          <p:cNvSpPr txBox="1"/>
          <p:nvPr>
            <p:ph type="title"/>
          </p:nvPr>
        </p:nvSpPr>
        <p:spPr>
          <a:xfrm>
            <a:off x="457200" y="777475"/>
            <a:ext cx="6981600" cy="741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sz="2960"/>
              <a:t>Gaussian</a:t>
            </a:r>
            <a:r>
              <a:rPr lang="en-US" sz="2960"/>
              <a:t> Process Regression</a:t>
            </a:r>
            <a:endParaRPr sz="2960"/>
          </a:p>
        </p:txBody>
      </p:sp>
      <p:sp>
        <p:nvSpPr>
          <p:cNvPr id="265" name="Google Shape;265;g219ba26dbbe_4_77"/>
          <p:cNvSpPr txBox="1"/>
          <p:nvPr>
            <p:ph idx="1" type="body"/>
          </p:nvPr>
        </p:nvSpPr>
        <p:spPr>
          <a:xfrm>
            <a:off x="457200" y="1771650"/>
            <a:ext cx="8229600" cy="29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g219ba26dbbe_4_7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67" name="Google Shape;267;g219ba26dbbe_4_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1771650"/>
            <a:ext cx="4058230" cy="2914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g219ba26dbbe_4_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3125" y="1840250"/>
            <a:ext cx="3828426" cy="2733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20738a19899_0_2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75" name="Google Shape;275;g20738a19899_0_21"/>
          <p:cNvSpPr txBox="1"/>
          <p:nvPr/>
        </p:nvSpPr>
        <p:spPr>
          <a:xfrm>
            <a:off x="227150" y="564175"/>
            <a:ext cx="6856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Regression</a:t>
            </a:r>
            <a:r>
              <a:rPr b="1" lang="en-US" sz="1800"/>
              <a:t>: </a:t>
            </a:r>
            <a:r>
              <a:rPr b="1" lang="en-US" sz="1800">
                <a:solidFill>
                  <a:srgbClr val="222222"/>
                </a:solidFill>
                <a:highlight>
                  <a:srgbClr val="FFFFFF"/>
                </a:highlight>
              </a:rPr>
              <a:t>Random Forest and XGBoost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6" name="Google Shape;276;g20738a19899_0_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8425" y="1385525"/>
            <a:ext cx="4751401" cy="2855100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g20738a19899_0_21"/>
          <p:cNvSpPr/>
          <p:nvPr/>
        </p:nvSpPr>
        <p:spPr>
          <a:xfrm>
            <a:off x="498700" y="1580825"/>
            <a:ext cx="410100" cy="24645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g20738a19899_0_21"/>
          <p:cNvSpPr/>
          <p:nvPr/>
        </p:nvSpPr>
        <p:spPr>
          <a:xfrm>
            <a:off x="1152925" y="1580888"/>
            <a:ext cx="410100" cy="18576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279" name="Google Shape;279;g20738a19899_0_21"/>
          <p:cNvSpPr/>
          <p:nvPr/>
        </p:nvSpPr>
        <p:spPr>
          <a:xfrm>
            <a:off x="1152925" y="3490263"/>
            <a:ext cx="410100" cy="555000"/>
          </a:xfrm>
          <a:prstGeom prst="rect">
            <a:avLst/>
          </a:prstGeom>
          <a:solidFill>
            <a:srgbClr val="6FA8DC"/>
          </a:solidFill>
          <a:ln cap="flat" cmpd="sng" w="9525">
            <a:solidFill>
              <a:srgbClr val="6FA8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280" name="Google Shape;280;g20738a19899_0_21"/>
          <p:cNvSpPr/>
          <p:nvPr/>
        </p:nvSpPr>
        <p:spPr>
          <a:xfrm>
            <a:off x="1807150" y="1580825"/>
            <a:ext cx="2053200" cy="325500"/>
          </a:xfrm>
          <a:prstGeom prst="rect">
            <a:avLst/>
          </a:prstGeom>
          <a:solidFill>
            <a:srgbClr val="6D9EEB"/>
          </a:solidFill>
          <a:ln cap="flat" cmpd="sng" w="9525">
            <a:solidFill>
              <a:srgbClr val="6D9EE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g20738a19899_0_21"/>
          <p:cNvSpPr/>
          <p:nvPr/>
        </p:nvSpPr>
        <p:spPr>
          <a:xfrm>
            <a:off x="1801225" y="1963850"/>
            <a:ext cx="2053200" cy="325500"/>
          </a:xfrm>
          <a:prstGeom prst="rect">
            <a:avLst/>
          </a:prstGeom>
          <a:solidFill>
            <a:srgbClr val="6D9EEB"/>
          </a:solidFill>
          <a:ln cap="flat" cmpd="sng" w="9525">
            <a:solidFill>
              <a:srgbClr val="6D9EE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g20738a19899_0_21"/>
          <p:cNvSpPr/>
          <p:nvPr/>
        </p:nvSpPr>
        <p:spPr>
          <a:xfrm>
            <a:off x="1801225" y="2346875"/>
            <a:ext cx="2053200" cy="325500"/>
          </a:xfrm>
          <a:prstGeom prst="rect">
            <a:avLst/>
          </a:prstGeom>
          <a:solidFill>
            <a:srgbClr val="6D9EEB"/>
          </a:solidFill>
          <a:ln cap="flat" cmpd="sng" w="9525">
            <a:solidFill>
              <a:srgbClr val="6D9EE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g20738a19899_0_21"/>
          <p:cNvSpPr/>
          <p:nvPr/>
        </p:nvSpPr>
        <p:spPr>
          <a:xfrm>
            <a:off x="1801225" y="2729900"/>
            <a:ext cx="2053200" cy="325500"/>
          </a:xfrm>
          <a:prstGeom prst="rect">
            <a:avLst/>
          </a:prstGeom>
          <a:solidFill>
            <a:srgbClr val="6D9EEB"/>
          </a:solidFill>
          <a:ln cap="flat" cmpd="sng" w="9525">
            <a:solidFill>
              <a:srgbClr val="6D9EE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g20738a19899_0_21"/>
          <p:cNvSpPr/>
          <p:nvPr/>
        </p:nvSpPr>
        <p:spPr>
          <a:xfrm>
            <a:off x="1801225" y="3112925"/>
            <a:ext cx="1893300" cy="325500"/>
          </a:xfrm>
          <a:prstGeom prst="rect">
            <a:avLst/>
          </a:prstGeom>
          <a:solidFill>
            <a:srgbClr val="6D9EEB"/>
          </a:solidFill>
          <a:ln cap="flat" cmpd="sng" w="9525">
            <a:solidFill>
              <a:srgbClr val="6D9EE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g20738a19899_0_21"/>
          <p:cNvSpPr/>
          <p:nvPr/>
        </p:nvSpPr>
        <p:spPr>
          <a:xfrm>
            <a:off x="1807150" y="1580825"/>
            <a:ext cx="410100" cy="3255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rgbClr val="CFE2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g20738a19899_0_21"/>
          <p:cNvSpPr/>
          <p:nvPr/>
        </p:nvSpPr>
        <p:spPr>
          <a:xfrm>
            <a:off x="2217250" y="1963850"/>
            <a:ext cx="410100" cy="3255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rgbClr val="CFE2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g20738a19899_0_21"/>
          <p:cNvSpPr/>
          <p:nvPr/>
        </p:nvSpPr>
        <p:spPr>
          <a:xfrm>
            <a:off x="2627350" y="2346875"/>
            <a:ext cx="410100" cy="3255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rgbClr val="CFE2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g20738a19899_0_21"/>
          <p:cNvSpPr/>
          <p:nvPr/>
        </p:nvSpPr>
        <p:spPr>
          <a:xfrm>
            <a:off x="3037450" y="2729900"/>
            <a:ext cx="410100" cy="3255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rgbClr val="CFE2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g20738a19899_0_21"/>
          <p:cNvSpPr/>
          <p:nvPr/>
        </p:nvSpPr>
        <p:spPr>
          <a:xfrm>
            <a:off x="3450200" y="3112925"/>
            <a:ext cx="410100" cy="3255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rgbClr val="CFE2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g20738a19899_0_21"/>
          <p:cNvSpPr txBox="1"/>
          <p:nvPr/>
        </p:nvSpPr>
        <p:spPr>
          <a:xfrm>
            <a:off x="1062650" y="2149175"/>
            <a:ext cx="584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lt1"/>
                </a:solidFill>
              </a:rPr>
              <a:t>Train</a:t>
            </a:r>
            <a:endParaRPr sz="11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lt1"/>
                </a:solidFill>
              </a:rPr>
              <a:t>85%</a:t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291" name="Google Shape;291;g20738a19899_0_21"/>
          <p:cNvSpPr txBox="1"/>
          <p:nvPr/>
        </p:nvSpPr>
        <p:spPr>
          <a:xfrm>
            <a:off x="1062638" y="3506175"/>
            <a:ext cx="584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lt1"/>
                </a:solidFill>
              </a:rPr>
              <a:t>Test</a:t>
            </a:r>
            <a:endParaRPr sz="11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lt1"/>
                </a:solidFill>
              </a:rPr>
              <a:t>15%</a:t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292" name="Google Shape;292;g20738a19899_0_21"/>
          <p:cNvSpPr txBox="1"/>
          <p:nvPr/>
        </p:nvSpPr>
        <p:spPr>
          <a:xfrm>
            <a:off x="1924150" y="1226900"/>
            <a:ext cx="1819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5-fold Cross validation</a:t>
            </a:r>
            <a:endParaRPr sz="1100"/>
          </a:p>
        </p:txBody>
      </p:sp>
      <p:sp>
        <p:nvSpPr>
          <p:cNvPr id="293" name="Google Shape;293;g20738a19899_0_21"/>
          <p:cNvSpPr txBox="1"/>
          <p:nvPr/>
        </p:nvSpPr>
        <p:spPr>
          <a:xfrm>
            <a:off x="411400" y="2310150"/>
            <a:ext cx="584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lt1"/>
                </a:solidFill>
              </a:rPr>
              <a:t>Data</a:t>
            </a:r>
            <a:endParaRPr sz="11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22e35e230e5_0_6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00" name="Google Shape;300;g22e35e230e5_0_62"/>
          <p:cNvSpPr txBox="1"/>
          <p:nvPr/>
        </p:nvSpPr>
        <p:spPr>
          <a:xfrm>
            <a:off x="227150" y="564175"/>
            <a:ext cx="6856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Regression</a:t>
            </a:r>
            <a:r>
              <a:rPr b="1" lang="en-US" sz="1800"/>
              <a:t>: </a:t>
            </a:r>
            <a:r>
              <a:rPr b="1" lang="en-US" sz="1800">
                <a:solidFill>
                  <a:srgbClr val="222222"/>
                </a:solidFill>
                <a:highlight>
                  <a:srgbClr val="FFFFFF"/>
                </a:highlight>
              </a:rPr>
              <a:t>Random Forest and XGBoost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1" name="Google Shape;301;g22e35e230e5_0_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563" y="1817650"/>
            <a:ext cx="3117281" cy="2899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g22e35e230e5_0_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68088" y="1817650"/>
            <a:ext cx="5608351" cy="2899550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g22e35e230e5_0_62"/>
          <p:cNvSpPr txBox="1"/>
          <p:nvPr/>
        </p:nvSpPr>
        <p:spPr>
          <a:xfrm>
            <a:off x="4810475" y="1339100"/>
            <a:ext cx="3226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/>
              <a:t>E-scooter hourly demand prediction</a:t>
            </a:r>
            <a:endParaRPr i="0" u="none" cap="none" strike="noStrike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230e3d087d1_0_29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Dataset</a:t>
            </a:r>
            <a:endParaRPr/>
          </a:p>
        </p:txBody>
      </p:sp>
      <p:sp>
        <p:nvSpPr>
          <p:cNvPr id="78" name="Google Shape;78;g230e3d087d1_0_29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Data Source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-US" sz="1800">
                <a:solidFill>
                  <a:schemeClr val="dk1"/>
                </a:solidFill>
              </a:rPr>
              <a:t>Shared Micromobility Vehicle Trips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-US" sz="1800">
                <a:solidFill>
                  <a:schemeClr val="dk1"/>
                </a:solidFill>
              </a:rPr>
              <a:t>which contains shared micromobility vehicle trip data reported to the City of Austin Transportation Department as part of the Shared Small Vehicle Mobility Systems operating rules.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Data size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-US" sz="1800">
                <a:solidFill>
                  <a:schemeClr val="dk1"/>
                </a:solidFill>
              </a:rPr>
              <a:t>5,425,258 trips in 2019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g22e35e230e5_0_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9450" y="1158525"/>
            <a:ext cx="4444549" cy="2667179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g22e35e230e5_0_6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11" name="Google Shape;311;g22e35e230e5_0_68"/>
          <p:cNvSpPr txBox="1"/>
          <p:nvPr/>
        </p:nvSpPr>
        <p:spPr>
          <a:xfrm>
            <a:off x="227150" y="564175"/>
            <a:ext cx="6856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Regression</a:t>
            </a:r>
            <a:r>
              <a:rPr b="1" lang="en-US" sz="1800"/>
              <a:t>: </a:t>
            </a:r>
            <a:r>
              <a:rPr b="1" lang="en-US" sz="1800">
                <a:solidFill>
                  <a:srgbClr val="222222"/>
                </a:solidFill>
                <a:highlight>
                  <a:srgbClr val="FFFFFF"/>
                </a:highlight>
              </a:rPr>
              <a:t>Neural Network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2" name="Google Shape;312;g22e35e230e5_0_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0663" y="1475753"/>
            <a:ext cx="4405475" cy="1721400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g22e35e230e5_0_68"/>
          <p:cNvSpPr txBox="1"/>
          <p:nvPr/>
        </p:nvSpPr>
        <p:spPr>
          <a:xfrm>
            <a:off x="40625" y="3293350"/>
            <a:ext cx="4906800" cy="13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>
                <a:solidFill>
                  <a:schemeClr val="dk1"/>
                </a:solidFill>
              </a:rPr>
              <a:t>T</a:t>
            </a:r>
            <a:r>
              <a:rPr lang="en-US">
                <a:solidFill>
                  <a:schemeClr val="dk1"/>
                </a:solidFill>
              </a:rPr>
              <a:t>wo fully connected hidden layers, each containing 100 neurons and utilizing the ReLU activation function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>
                <a:solidFill>
                  <a:schemeClr val="dk1"/>
                </a:solidFill>
              </a:rPr>
              <a:t>Adam optimizer to minimize the mean squared error loss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" name="Google Shape;319;g22e35e230e5_0_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68090" y="1850750"/>
            <a:ext cx="5608361" cy="289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g22e35e230e5_0_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7158" y="1851200"/>
            <a:ext cx="3118104" cy="2898648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g22e35e230e5_0_9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22" name="Google Shape;322;g22e35e230e5_0_92"/>
          <p:cNvSpPr txBox="1"/>
          <p:nvPr/>
        </p:nvSpPr>
        <p:spPr>
          <a:xfrm>
            <a:off x="227150" y="564175"/>
            <a:ext cx="6856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Regression</a:t>
            </a:r>
            <a:r>
              <a:rPr b="1" lang="en-US" sz="1800">
                <a:solidFill>
                  <a:schemeClr val="dk1"/>
                </a:solidFill>
              </a:rPr>
              <a:t>: </a:t>
            </a:r>
            <a:r>
              <a:rPr b="1" lang="en-US" sz="1800">
                <a:solidFill>
                  <a:srgbClr val="222222"/>
                </a:solidFill>
                <a:highlight>
                  <a:srgbClr val="FFFFFF"/>
                </a:highlight>
              </a:rPr>
              <a:t>Neural Network</a:t>
            </a:r>
            <a:endParaRPr b="1" sz="1800"/>
          </a:p>
        </p:txBody>
      </p:sp>
      <p:sp>
        <p:nvSpPr>
          <p:cNvPr id="323" name="Google Shape;323;g22e35e230e5_0_92"/>
          <p:cNvSpPr txBox="1"/>
          <p:nvPr/>
        </p:nvSpPr>
        <p:spPr>
          <a:xfrm>
            <a:off x="4810475" y="1339100"/>
            <a:ext cx="3226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/>
              <a:t>E-scooter hourly demand prediction</a:t>
            </a:r>
            <a:endParaRPr i="0" u="none" cap="none" strike="noStrike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22e35e230e5_0_8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30" name="Google Shape;330;g22e35e230e5_0_80"/>
          <p:cNvSpPr txBox="1"/>
          <p:nvPr/>
        </p:nvSpPr>
        <p:spPr>
          <a:xfrm>
            <a:off x="227150" y="564175"/>
            <a:ext cx="6856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n-US" sz="1800">
                <a:solidFill>
                  <a:schemeClr val="dk1"/>
                </a:solidFill>
              </a:rPr>
              <a:t>Interpretation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1" name="Google Shape;331;g22e35e230e5_0_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6375" y="1241075"/>
            <a:ext cx="4130024" cy="2471075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g22e35e230e5_0_80"/>
          <p:cNvSpPr txBox="1"/>
          <p:nvPr/>
        </p:nvSpPr>
        <p:spPr>
          <a:xfrm>
            <a:off x="466250" y="3622550"/>
            <a:ext cx="47736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Time does matter: Hour, Day of Week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3" name="Google Shape;333;g22e35e230e5_0_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769" y="1037860"/>
            <a:ext cx="4773601" cy="25980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22f7ba1d5ce_0_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40" name="Google Shape;340;g22f7ba1d5ce_0_1"/>
          <p:cNvSpPr txBox="1"/>
          <p:nvPr/>
        </p:nvSpPr>
        <p:spPr>
          <a:xfrm>
            <a:off x="227150" y="564175"/>
            <a:ext cx="6856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n-US" sz="1800">
                <a:solidFill>
                  <a:schemeClr val="dk1"/>
                </a:solidFill>
              </a:rPr>
              <a:t>Interpretation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1" name="Google Shape;341;g22f7ba1d5ce_0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6375" y="1241075"/>
            <a:ext cx="4130024" cy="2471075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g22f7ba1d5ce_0_1"/>
          <p:cNvSpPr txBox="1"/>
          <p:nvPr/>
        </p:nvSpPr>
        <p:spPr>
          <a:xfrm>
            <a:off x="466250" y="3622550"/>
            <a:ext cx="4773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Time does matter: Hour, Day of Week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Demand for E-scooters based on race</a:t>
            </a:r>
            <a:r>
              <a:rPr lang="en-US"/>
              <a:t>?</a:t>
            </a:r>
            <a:endParaRPr/>
          </a:p>
        </p:txBody>
      </p:sp>
      <p:pic>
        <p:nvPicPr>
          <p:cNvPr id="343" name="Google Shape;343;g22f7ba1d5ce_0_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769" y="1037860"/>
            <a:ext cx="4773601" cy="2598091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g22f7ba1d5ce_0_1"/>
          <p:cNvSpPr/>
          <p:nvPr/>
        </p:nvSpPr>
        <p:spPr>
          <a:xfrm>
            <a:off x="317075" y="2959275"/>
            <a:ext cx="4559400" cy="334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g22f7ba1d5ce_0_1"/>
          <p:cNvSpPr/>
          <p:nvPr/>
        </p:nvSpPr>
        <p:spPr>
          <a:xfrm>
            <a:off x="5310850" y="2768175"/>
            <a:ext cx="3575700" cy="334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22e35e230e5_0_11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52" name="Google Shape;352;g22e35e230e5_0_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61195"/>
            <a:ext cx="9144000" cy="2058311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g22e35e230e5_0_110"/>
          <p:cNvSpPr txBox="1"/>
          <p:nvPr/>
        </p:nvSpPr>
        <p:spPr>
          <a:xfrm>
            <a:off x="466250" y="3622550"/>
            <a:ext cx="72306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>
                <a:solidFill>
                  <a:schemeClr val="dk1"/>
                </a:solidFill>
              </a:rPr>
              <a:t>For most racial groups, changes in racial composition do not result in significant shifts in demand.</a:t>
            </a:r>
            <a:endParaRPr>
              <a:solidFill>
                <a:schemeClr val="dk1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Area with more than </a:t>
            </a:r>
            <a:r>
              <a:rPr b="1" lang="en-US"/>
              <a:t>60% Hispanic population</a:t>
            </a:r>
            <a:r>
              <a:rPr lang="en-US"/>
              <a:t> shows higher E-scooter demand. </a:t>
            </a:r>
            <a:endParaRPr/>
          </a:p>
        </p:txBody>
      </p:sp>
      <p:sp>
        <p:nvSpPr>
          <p:cNvPr id="354" name="Google Shape;354;g22e35e230e5_0_110"/>
          <p:cNvSpPr txBox="1"/>
          <p:nvPr/>
        </p:nvSpPr>
        <p:spPr>
          <a:xfrm>
            <a:off x="227150" y="564175"/>
            <a:ext cx="6856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n-US" sz="1800">
                <a:solidFill>
                  <a:schemeClr val="dk1"/>
                </a:solidFill>
              </a:rPr>
              <a:t>Interpretation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" name="Google Shape;355;g22e35e230e5_0_110"/>
          <p:cNvSpPr txBox="1"/>
          <p:nvPr/>
        </p:nvSpPr>
        <p:spPr>
          <a:xfrm>
            <a:off x="725300" y="1139700"/>
            <a:ext cx="6363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/>
              <a:t>White</a:t>
            </a:r>
            <a:endParaRPr sz="1300"/>
          </a:p>
        </p:txBody>
      </p:sp>
      <p:sp>
        <p:nvSpPr>
          <p:cNvPr id="356" name="Google Shape;356;g22e35e230e5_0_110"/>
          <p:cNvSpPr txBox="1"/>
          <p:nvPr/>
        </p:nvSpPr>
        <p:spPr>
          <a:xfrm>
            <a:off x="2572475" y="1139700"/>
            <a:ext cx="6363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/>
              <a:t>Black</a:t>
            </a:r>
            <a:endParaRPr sz="1300"/>
          </a:p>
        </p:txBody>
      </p:sp>
      <p:sp>
        <p:nvSpPr>
          <p:cNvPr id="357" name="Google Shape;357;g22e35e230e5_0_110"/>
          <p:cNvSpPr txBox="1"/>
          <p:nvPr/>
        </p:nvSpPr>
        <p:spPr>
          <a:xfrm>
            <a:off x="4292425" y="1139700"/>
            <a:ext cx="8214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/>
              <a:t>Hispanic</a:t>
            </a:r>
            <a:endParaRPr sz="1300"/>
          </a:p>
        </p:txBody>
      </p:sp>
      <p:sp>
        <p:nvSpPr>
          <p:cNvPr id="358" name="Google Shape;358;g22e35e230e5_0_110"/>
          <p:cNvSpPr txBox="1"/>
          <p:nvPr/>
        </p:nvSpPr>
        <p:spPr>
          <a:xfrm>
            <a:off x="6197475" y="1139700"/>
            <a:ext cx="8214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/>
              <a:t>Asian</a:t>
            </a:r>
            <a:endParaRPr sz="1300"/>
          </a:p>
        </p:txBody>
      </p:sp>
      <p:sp>
        <p:nvSpPr>
          <p:cNvPr id="359" name="Google Shape;359;g22e35e230e5_0_110"/>
          <p:cNvSpPr txBox="1"/>
          <p:nvPr/>
        </p:nvSpPr>
        <p:spPr>
          <a:xfrm>
            <a:off x="7992850" y="1139700"/>
            <a:ext cx="8214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/>
              <a:t>Native</a:t>
            </a:r>
            <a:endParaRPr sz="13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22e35e230e5_0_11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66" name="Google Shape;366;g22e35e230e5_0_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5000" y="1147175"/>
            <a:ext cx="3365931" cy="2602825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g22e35e230e5_0_119"/>
          <p:cNvSpPr txBox="1"/>
          <p:nvPr/>
        </p:nvSpPr>
        <p:spPr>
          <a:xfrm>
            <a:off x="745875" y="3803500"/>
            <a:ext cx="7755900" cy="11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A</a:t>
            </a:r>
            <a:r>
              <a:rPr lang="en-US"/>
              <a:t>reas with over 60% Hispanic population may be underrepresented in e-scooter distribution, despite the high potential demand.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PDP assumes that the features of interest are not correlated with other features.</a:t>
            </a:r>
            <a:endParaRPr/>
          </a:p>
        </p:txBody>
      </p:sp>
      <p:sp>
        <p:nvSpPr>
          <p:cNvPr id="368" name="Google Shape;368;g22e35e230e5_0_119"/>
          <p:cNvSpPr txBox="1"/>
          <p:nvPr/>
        </p:nvSpPr>
        <p:spPr>
          <a:xfrm>
            <a:off x="227150" y="564175"/>
            <a:ext cx="6856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n-US" sz="1800">
                <a:solidFill>
                  <a:schemeClr val="dk1"/>
                </a:solidFill>
              </a:rPr>
              <a:t>Interpretation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9" name="Google Shape;369;g22e35e230e5_0_1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8142" y="1147175"/>
            <a:ext cx="3625709" cy="2602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20738a19899_0_15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76" name="Google Shape;376;g20738a19899_0_152"/>
          <p:cNvSpPr txBox="1"/>
          <p:nvPr/>
        </p:nvSpPr>
        <p:spPr>
          <a:xfrm>
            <a:off x="768075" y="1191050"/>
            <a:ext cx="7755900" cy="21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1600">
                <a:solidFill>
                  <a:schemeClr val="dk1"/>
                </a:solidFill>
                <a:highlight>
                  <a:srgbClr val="FFFFFF"/>
                </a:highlight>
              </a:rPr>
              <a:t>Best model: XGBoost</a:t>
            </a:r>
            <a:endParaRPr sz="16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1600">
                <a:solidFill>
                  <a:schemeClr val="dk1"/>
                </a:solidFill>
                <a:highlight>
                  <a:srgbClr val="FFFFFF"/>
                </a:highlight>
              </a:rPr>
              <a:t>High-resolution demand prediction can assist e-scooter service providers in optimizing device placement and inform public transportation policymakers.</a:t>
            </a:r>
            <a:endParaRPr sz="16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>
                <a:solidFill>
                  <a:schemeClr val="dk1"/>
                </a:solidFill>
                <a:highlight>
                  <a:srgbClr val="FFFFFF"/>
                </a:highlight>
              </a:rPr>
              <a:t>Future research is needed to address potential equity issues and ensure fair distribution and accessibility of transportation resources for all.</a:t>
            </a:r>
            <a:endParaRPr sz="1600"/>
          </a:p>
        </p:txBody>
      </p:sp>
      <p:sp>
        <p:nvSpPr>
          <p:cNvPr id="377" name="Google Shape;377;g20738a19899_0_152"/>
          <p:cNvSpPr txBox="1"/>
          <p:nvPr/>
        </p:nvSpPr>
        <p:spPr>
          <a:xfrm>
            <a:off x="227150" y="564175"/>
            <a:ext cx="6856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n-US" sz="1800">
                <a:solidFill>
                  <a:schemeClr val="dk1"/>
                </a:solidFill>
              </a:rPr>
              <a:t>Conclusion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20738a19899_0_193"/>
          <p:cNvSpPr txBox="1"/>
          <p:nvPr>
            <p:ph type="title"/>
          </p:nvPr>
        </p:nvSpPr>
        <p:spPr>
          <a:xfrm>
            <a:off x="2875050" y="1937550"/>
            <a:ext cx="3393900" cy="126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b="1" lang="en-US" sz="4200">
                <a:solidFill>
                  <a:srgbClr val="BF5700"/>
                </a:solidFill>
              </a:rPr>
              <a:t>Thank you</a:t>
            </a:r>
            <a:r>
              <a:rPr lang="en-US" sz="4200">
                <a:solidFill>
                  <a:srgbClr val="BF5700"/>
                </a:solidFill>
              </a:rPr>
              <a:t>！</a:t>
            </a:r>
            <a:endParaRPr b="1" sz="4200">
              <a:solidFill>
                <a:srgbClr val="BF5700"/>
              </a:solidFill>
            </a:endParaRPr>
          </a:p>
        </p:txBody>
      </p:sp>
      <p:sp>
        <p:nvSpPr>
          <p:cNvPr id="384" name="Google Shape;384;g20738a19899_0_19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230e3d087d1_0_30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Dataset</a:t>
            </a:r>
            <a:endParaRPr/>
          </a:p>
        </p:txBody>
      </p:sp>
      <p:sp>
        <p:nvSpPr>
          <p:cNvPr id="84" name="Google Shape;84;g230e3d087d1_0_30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Data cleaning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800"/>
              <a:buChar char="➢"/>
            </a:pPr>
            <a:r>
              <a:rPr lang="en-US" sz="1800">
                <a:solidFill>
                  <a:schemeClr val="dk1"/>
                </a:solidFill>
              </a:rPr>
              <a:t>2019 only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800"/>
              <a:buChar char="➢"/>
            </a:pPr>
            <a:r>
              <a:rPr lang="en-US" sz="1800">
                <a:solidFill>
                  <a:schemeClr val="dk1"/>
                </a:solidFill>
              </a:rPr>
              <a:t>Removed: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-US" sz="1800">
                <a:solidFill>
                  <a:schemeClr val="dk1"/>
                </a:solidFill>
              </a:rPr>
              <a:t>Trip </a:t>
            </a:r>
            <a:r>
              <a:rPr lang="en-US" sz="1800"/>
              <a:t>duration </a:t>
            </a:r>
            <a:r>
              <a:rPr lang="en-US" sz="1800">
                <a:solidFill>
                  <a:schemeClr val="dk1"/>
                </a:solidFill>
              </a:rPr>
              <a:t>&gt; 12 hours, or 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-US" sz="1800">
                <a:solidFill>
                  <a:schemeClr val="dk1"/>
                </a:solidFill>
              </a:rPr>
              <a:t>Trip </a:t>
            </a:r>
            <a:r>
              <a:rPr lang="en-US" sz="1800"/>
              <a:t>distance </a:t>
            </a:r>
            <a:r>
              <a:rPr lang="en-US" sz="1800">
                <a:solidFill>
                  <a:schemeClr val="dk1"/>
                </a:solidFill>
              </a:rPr>
              <a:t>&gt; 50 miles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85" name="Google Shape;85;g230e3d087d1_0_30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Outcome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-US" sz="1800">
                <a:solidFill>
                  <a:schemeClr val="dk1"/>
                </a:solidFill>
              </a:rPr>
              <a:t>Number of trips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Predictors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-US" sz="1800">
                <a:solidFill>
                  <a:schemeClr val="dk1"/>
                </a:solidFill>
              </a:rPr>
              <a:t>Month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-US" sz="1800">
                <a:solidFill>
                  <a:schemeClr val="dk1"/>
                </a:solidFill>
              </a:rPr>
              <a:t>Hour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-US" sz="1800">
                <a:solidFill>
                  <a:schemeClr val="dk1"/>
                </a:solidFill>
              </a:rPr>
              <a:t>Day of Week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-US" sz="1800">
                <a:solidFill>
                  <a:schemeClr val="dk1"/>
                </a:solidFill>
              </a:rPr>
              <a:t>Census Tract Start/End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30e3d087d1_0_30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Demographic - 2017 US Census Tract</a:t>
            </a:r>
            <a:endParaRPr/>
          </a:p>
        </p:txBody>
      </p:sp>
      <p:sp>
        <p:nvSpPr>
          <p:cNvPr id="91" name="Google Shape;91;g230e3d087d1_0_30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-US" sz="1800">
                <a:solidFill>
                  <a:schemeClr val="dk1"/>
                </a:solidFill>
              </a:rPr>
              <a:t>Population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-US" sz="1800">
                <a:solidFill>
                  <a:schemeClr val="dk1"/>
                </a:solidFill>
              </a:rPr>
              <a:t>Gender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-US" sz="1800">
                <a:solidFill>
                  <a:schemeClr val="dk1"/>
                </a:solidFill>
              </a:rPr>
              <a:t>Race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-US" sz="1800">
                <a:solidFill>
                  <a:schemeClr val="dk1"/>
                </a:solidFill>
              </a:rPr>
              <a:t>Citizenship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-US" sz="1800">
                <a:solidFill>
                  <a:schemeClr val="dk1"/>
                </a:solidFill>
              </a:rPr>
              <a:t>Median household income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92" name="Google Shape;92;g230e3d087d1_0_30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-US" sz="1800">
                <a:solidFill>
                  <a:schemeClr val="dk1"/>
                </a:solidFill>
              </a:rPr>
              <a:t>Poverty rate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-US" sz="1800">
                <a:solidFill>
                  <a:schemeClr val="dk1"/>
                </a:solidFill>
              </a:rPr>
              <a:t>Occupation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-US" sz="1800">
                <a:solidFill>
                  <a:schemeClr val="dk1"/>
                </a:solidFill>
              </a:rPr>
              <a:t>Commute mode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-US" sz="1800">
                <a:solidFill>
                  <a:schemeClr val="dk1"/>
                </a:solidFill>
              </a:rPr>
              <a:t>Mean commute time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-US" sz="1800">
                <a:solidFill>
                  <a:schemeClr val="dk1"/>
                </a:solidFill>
              </a:rPr>
              <a:t>Employment status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30e3d087d1_0_6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Demographic - 2017 US Census Tract</a:t>
            </a:r>
            <a:endParaRPr/>
          </a:p>
        </p:txBody>
      </p:sp>
      <p:sp>
        <p:nvSpPr>
          <p:cNvPr id="98" name="Google Shape;98;g230e3d087d1_0_609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-US" sz="1800">
                <a:solidFill>
                  <a:schemeClr val="dk1"/>
                </a:solidFill>
              </a:rPr>
              <a:t>Population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-US" sz="1800">
                <a:solidFill>
                  <a:schemeClr val="dk1"/>
                </a:solidFill>
              </a:rPr>
              <a:t>Gender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-US" sz="1800">
                <a:solidFill>
                  <a:schemeClr val="dk1"/>
                </a:solidFill>
              </a:rPr>
              <a:t>Race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-US" sz="1800">
                <a:solidFill>
                  <a:schemeClr val="dk1"/>
                </a:solidFill>
              </a:rPr>
              <a:t>Citizenship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-US" sz="1800">
                <a:solidFill>
                  <a:schemeClr val="dk1"/>
                </a:solidFill>
              </a:rPr>
              <a:t>Median household income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99" name="Google Shape;99;g230e3d087d1_0_609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-US" sz="1800">
                <a:solidFill>
                  <a:schemeClr val="dk1"/>
                </a:solidFill>
              </a:rPr>
              <a:t>Poverty rate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-US" sz="1800">
                <a:solidFill>
                  <a:schemeClr val="dk1"/>
                </a:solidFill>
              </a:rPr>
              <a:t>Occupation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-US" sz="1800">
                <a:solidFill>
                  <a:schemeClr val="dk1"/>
                </a:solidFill>
              </a:rPr>
              <a:t>Commute mode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-US" sz="1800">
                <a:solidFill>
                  <a:schemeClr val="dk1"/>
                </a:solidFill>
              </a:rPr>
              <a:t>Mean commute time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-US" sz="1800">
                <a:solidFill>
                  <a:schemeClr val="dk1"/>
                </a:solidFill>
              </a:rPr>
              <a:t>Employment status</a:t>
            </a:r>
            <a:endParaRPr sz="1800">
              <a:solidFill>
                <a:schemeClr val="dk1"/>
              </a:solidFill>
            </a:endParaRPr>
          </a:p>
        </p:txBody>
      </p:sp>
      <p:graphicFrame>
        <p:nvGraphicFramePr>
          <p:cNvPr id="100" name="Google Shape;100;g230e3d087d1_0_609"/>
          <p:cNvGraphicFramePr/>
          <p:nvPr/>
        </p:nvGraphicFramePr>
        <p:xfrm>
          <a:off x="755575" y="32713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{E8B52C36-EB7D-465D-89B3-6591C44E38CC}</a:tableStyleId>
              </a:tblPr>
              <a:tblGrid>
                <a:gridCol w="3816425"/>
                <a:gridCol w="3816425"/>
              </a:tblGrid>
              <a:tr h="2842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</a:rPr>
                        <a:t>Census Tract Starts</a:t>
                      </a:r>
                      <a:endParaRPr sz="1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</a:rPr>
                        <a:t>269</a:t>
                      </a:r>
                      <a:endParaRPr sz="1600"/>
                    </a:p>
                  </a:txBody>
                  <a:tcPr marT="91425" marB="91425" marR="91425" marL="91425"/>
                </a:tc>
              </a:tr>
              <a:tr h="2842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</a:rPr>
                        <a:t>Census Tract Ends</a:t>
                      </a:r>
                      <a:endParaRPr sz="1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</a:rPr>
                        <a:t>248</a:t>
                      </a:r>
                      <a:endParaRPr sz="1600"/>
                    </a:p>
                  </a:txBody>
                  <a:tcPr marT="91425" marB="91425" marR="91425" marL="91425"/>
                </a:tc>
              </a:tr>
              <a:tr h="312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</a:rPr>
                        <a:t>Unique Census Tracts in the data</a:t>
                      </a:r>
                      <a:endParaRPr sz="1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</a:rPr>
                        <a:t>275</a:t>
                      </a:r>
                      <a:endParaRPr sz="16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30e3d087d1_0_31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Exploratory data analysis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30e3d087d1_0_3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en-US"/>
              <a:t>Which census tracts have the most traffic?</a:t>
            </a:r>
            <a:endParaRPr/>
          </a:p>
        </p:txBody>
      </p:sp>
      <p:sp>
        <p:nvSpPr>
          <p:cNvPr id="111" name="Google Shape;111;g230e3d087d1_0_3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Exploratory data analysis</a:t>
            </a:r>
            <a:endParaRPr/>
          </a:p>
        </p:txBody>
      </p:sp>
      <p:pic>
        <p:nvPicPr>
          <p:cNvPr id="112" name="Google Shape;112;g230e3d087d1_0_3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33675" y="1679500"/>
            <a:ext cx="3676650" cy="320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30e3d087d1_0_3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Exploratory data analysis</a:t>
            </a:r>
            <a:endParaRPr/>
          </a:p>
        </p:txBody>
      </p:sp>
      <p:pic>
        <p:nvPicPr>
          <p:cNvPr id="118" name="Google Shape;118;g230e3d087d1_0_3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1" y="1691950"/>
            <a:ext cx="4114800" cy="31683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g230e3d087d1_0_3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697100"/>
            <a:ext cx="4114800" cy="3158109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g230e3d087d1_0_3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en-US"/>
              <a:t>Choropleth maps of census tract starts/ends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16-9 White Backgroud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2011-06-30T15:04:08Z</dcterms:created>
  <dc:creator>University Marketing and Creative Services</dc:creator>
</cp:coreProperties>
</file>